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9">
  <p:sldMasterIdLst>
    <p:sldMasterId id="2147483648" r:id="rId1"/>
  </p:sldMasterIdLst>
  <p:notesMasterIdLst>
    <p:notesMasterId r:id="rId31"/>
  </p:notesMasterIdLst>
  <p:handoutMasterIdLst>
    <p:handoutMasterId r:id="rId32"/>
  </p:handoutMasterIdLst>
  <p:sldIdLst>
    <p:sldId id="271" r:id="rId2"/>
    <p:sldId id="267" r:id="rId3"/>
    <p:sldId id="290" r:id="rId4"/>
    <p:sldId id="284" r:id="rId5"/>
    <p:sldId id="295" r:id="rId6"/>
    <p:sldId id="296" r:id="rId7"/>
    <p:sldId id="294" r:id="rId8"/>
    <p:sldId id="264" r:id="rId9"/>
    <p:sldId id="282" r:id="rId10"/>
    <p:sldId id="283" r:id="rId11"/>
    <p:sldId id="287" r:id="rId12"/>
    <p:sldId id="299" r:id="rId13"/>
    <p:sldId id="308" r:id="rId14"/>
    <p:sldId id="310" r:id="rId15"/>
    <p:sldId id="309" r:id="rId16"/>
    <p:sldId id="311" r:id="rId17"/>
    <p:sldId id="312" r:id="rId18"/>
    <p:sldId id="313" r:id="rId19"/>
    <p:sldId id="301" r:id="rId20"/>
    <p:sldId id="307" r:id="rId21"/>
    <p:sldId id="314" r:id="rId22"/>
    <p:sldId id="305" r:id="rId23"/>
    <p:sldId id="306" r:id="rId24"/>
    <p:sldId id="302" r:id="rId25"/>
    <p:sldId id="303" r:id="rId26"/>
    <p:sldId id="316" r:id="rId27"/>
    <p:sldId id="315" r:id="rId28"/>
    <p:sldId id="304" r:id="rId29"/>
    <p:sldId id="280" r:id="rId30"/>
  </p:sldIdLst>
  <p:sldSz cx="9144000" cy="6858000" type="screen4x3"/>
  <p:notesSz cx="6669088" cy="9926638"/>
  <p:defaultTextStyle>
    <a:defPPr>
      <a:defRPr lang="de-DE"/>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4A7B"/>
    <a:srgbClr val="3C1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773" autoAdjust="0"/>
  </p:normalViewPr>
  <p:slideViewPr>
    <p:cSldViewPr showGuides="1">
      <p:cViewPr varScale="1">
        <p:scale>
          <a:sx n="108" d="100"/>
          <a:sy n="108" d="100"/>
        </p:scale>
        <p:origin x="174" y="-24"/>
      </p:cViewPr>
      <p:guideLst>
        <p:guide orient="horz" pos="2160"/>
        <p:guide pos="2880"/>
        <p:guide orient="horz" pos="3249"/>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889938" cy="496332"/>
          </a:xfrm>
          <a:prstGeom prst="rect">
            <a:avLst/>
          </a:prstGeom>
        </p:spPr>
        <p:txBody>
          <a:bodyPr vert="horz" lIns="91440" tIns="45720" rIns="91440" bIns="45720" rtlCol="0"/>
          <a:lstStyle>
            <a:lvl1pPr algn="l" eaLnBrk="1" hangingPunct="1">
              <a:defRPr sz="1200"/>
            </a:lvl1pPr>
          </a:lstStyle>
          <a:p>
            <a:pPr>
              <a:defRPr/>
            </a:pPr>
            <a:endParaRPr lang="de-DE"/>
          </a:p>
        </p:txBody>
      </p:sp>
      <p:sp>
        <p:nvSpPr>
          <p:cNvPr id="3" name="Datumsplatzhalter 2"/>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eaLnBrk="1" hangingPunct="1">
              <a:defRPr sz="1200"/>
            </a:lvl1pPr>
          </a:lstStyle>
          <a:p>
            <a:pPr>
              <a:defRPr/>
            </a:pPr>
            <a:fld id="{741F7084-CFE7-46C0-B298-406238D381E4}" type="datetimeFigureOut">
              <a:rPr lang="de-DE"/>
              <a:pPr>
                <a:defRPr/>
              </a:pPr>
              <a:t>31.01.2020</a:t>
            </a:fld>
            <a:endParaRPr lang="de-DE"/>
          </a:p>
        </p:txBody>
      </p:sp>
      <p:sp>
        <p:nvSpPr>
          <p:cNvPr id="4" name="Fußzeilenplatzhalter 3"/>
          <p:cNvSpPr>
            <a:spLocks noGrp="1"/>
          </p:cNvSpPr>
          <p:nvPr>
            <p:ph type="ftr" sz="quarter" idx="2"/>
          </p:nvPr>
        </p:nvSpPr>
        <p:spPr>
          <a:xfrm>
            <a:off x="0" y="9428583"/>
            <a:ext cx="2889938" cy="496332"/>
          </a:xfrm>
          <a:prstGeom prst="rect">
            <a:avLst/>
          </a:prstGeom>
        </p:spPr>
        <p:txBody>
          <a:bodyPr vert="horz" lIns="91440" tIns="45720" rIns="91440" bIns="45720" rtlCol="0" anchor="b"/>
          <a:lstStyle>
            <a:lvl1pPr algn="l" eaLnBrk="1" hangingPunct="1">
              <a:defRPr sz="1200"/>
            </a:lvl1pPr>
          </a:lstStyle>
          <a:p>
            <a:pPr>
              <a:defRPr/>
            </a:pPr>
            <a:endParaRPr lang="de-DE"/>
          </a:p>
        </p:txBody>
      </p:sp>
      <p:sp>
        <p:nvSpPr>
          <p:cNvPr id="5" name="Foliennummernplatzhalter 4"/>
          <p:cNvSpPr>
            <a:spLocks noGrp="1"/>
          </p:cNvSpPr>
          <p:nvPr>
            <p:ph type="sldNum" sz="quarter" idx="3"/>
          </p:nvPr>
        </p:nvSpPr>
        <p:spPr>
          <a:xfrm>
            <a:off x="3777607" y="9428583"/>
            <a:ext cx="2889938" cy="496332"/>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17C52423-F73C-43EF-8230-10CAAFFD7240}" type="slidenum">
              <a:rPr lang="de-DE" altLang="de-DE"/>
              <a:pPr/>
              <a:t>‹Nr.›</a:t>
            </a:fld>
            <a:endParaRPr lang="de-DE" altLang="de-DE"/>
          </a:p>
        </p:txBody>
      </p:sp>
    </p:spTree>
    <p:extLst>
      <p:ext uri="{BB962C8B-B14F-4D97-AF65-F5344CB8AC3E}">
        <p14:creationId xmlns:p14="http://schemas.microsoft.com/office/powerpoint/2010/main" val="39482780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889938" cy="496332"/>
          </a:xfrm>
          <a:prstGeom prst="rect">
            <a:avLst/>
          </a:prstGeom>
        </p:spPr>
        <p:txBody>
          <a:bodyPr vert="horz" lIns="91440" tIns="45720" rIns="91440" bIns="45720" rtlCol="0"/>
          <a:lstStyle>
            <a:lvl1pPr algn="l" eaLnBrk="1" hangingPunct="1">
              <a:defRPr sz="1200"/>
            </a:lvl1pPr>
          </a:lstStyle>
          <a:p>
            <a:pPr>
              <a:defRPr/>
            </a:pPr>
            <a:endParaRPr lang="de-DE"/>
          </a:p>
        </p:txBody>
      </p:sp>
      <p:sp>
        <p:nvSpPr>
          <p:cNvPr id="3" name="Datumsplatzhalter 2"/>
          <p:cNvSpPr>
            <a:spLocks noGrp="1"/>
          </p:cNvSpPr>
          <p:nvPr>
            <p:ph type="dt" idx="1"/>
          </p:nvPr>
        </p:nvSpPr>
        <p:spPr>
          <a:xfrm>
            <a:off x="3777607" y="0"/>
            <a:ext cx="2889938" cy="496332"/>
          </a:xfrm>
          <a:prstGeom prst="rect">
            <a:avLst/>
          </a:prstGeom>
        </p:spPr>
        <p:txBody>
          <a:bodyPr vert="horz" lIns="91440" tIns="45720" rIns="91440" bIns="45720" rtlCol="0"/>
          <a:lstStyle>
            <a:lvl1pPr algn="r" eaLnBrk="1" hangingPunct="1">
              <a:defRPr sz="1200"/>
            </a:lvl1pPr>
          </a:lstStyle>
          <a:p>
            <a:pPr>
              <a:defRPr/>
            </a:pPr>
            <a:fld id="{7054EAFC-94CC-4E62-B9B1-38423E565796}" type="datetimeFigureOut">
              <a:rPr lang="de-DE"/>
              <a:pPr>
                <a:defRPr/>
              </a:pPr>
              <a:t>31.01.2020</a:t>
            </a:fld>
            <a:endParaRPr lang="de-DE"/>
          </a:p>
        </p:txBody>
      </p:sp>
      <p:sp>
        <p:nvSpPr>
          <p:cNvPr id="4" name="Folienbildplatzhalt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pPr lvl="0"/>
            <a:endParaRPr lang="de-DE" noProof="0" smtClean="0"/>
          </a:p>
        </p:txBody>
      </p:sp>
      <p:sp>
        <p:nvSpPr>
          <p:cNvPr id="5" name="Notizenplatzhalter 4"/>
          <p:cNvSpPr>
            <a:spLocks noGrp="1"/>
          </p:cNvSpPr>
          <p:nvPr>
            <p:ph type="body" sz="quarter" idx="3"/>
          </p:nvPr>
        </p:nvSpPr>
        <p:spPr>
          <a:xfrm>
            <a:off x="666909" y="4715153"/>
            <a:ext cx="5335270" cy="4466987"/>
          </a:xfrm>
          <a:prstGeom prst="rect">
            <a:avLst/>
          </a:prstGeom>
        </p:spPr>
        <p:txBody>
          <a:bodyPr vert="horz" lIns="91440" tIns="45720" rIns="91440" bIns="45720" rtlCol="0">
            <a:normAutofit/>
          </a:bodyPr>
          <a:lstStyle/>
          <a:p>
            <a:pPr lvl="0"/>
            <a:r>
              <a:rPr lang="de-DE" noProof="0" smtClean="0"/>
              <a:t>Textmasterformate durch Klicken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p>
        </p:txBody>
      </p:sp>
      <p:sp>
        <p:nvSpPr>
          <p:cNvPr id="6" name="Fußzeilenplatzhalter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eaLnBrk="1" hangingPunct="1">
              <a:defRPr sz="1200"/>
            </a:lvl1pPr>
          </a:lstStyle>
          <a:p>
            <a:pPr>
              <a:defRPr/>
            </a:pPr>
            <a:endParaRPr lang="de-DE"/>
          </a:p>
        </p:txBody>
      </p:sp>
      <p:sp>
        <p:nvSpPr>
          <p:cNvPr id="7" name="Foliennummernplatzhalter 6"/>
          <p:cNvSpPr>
            <a:spLocks noGrp="1"/>
          </p:cNvSpPr>
          <p:nvPr>
            <p:ph type="sldNum" sz="quarter" idx="5"/>
          </p:nvPr>
        </p:nvSpPr>
        <p:spPr>
          <a:xfrm>
            <a:off x="3777607" y="9428583"/>
            <a:ext cx="2889938" cy="496332"/>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ABE784ED-990D-45A7-85C7-3D3C98306441}" type="slidenum">
              <a:rPr lang="de-DE" altLang="de-DE"/>
              <a:pPr/>
              <a:t>‹Nr.›</a:t>
            </a:fld>
            <a:endParaRPr lang="de-DE" altLang="de-DE"/>
          </a:p>
        </p:txBody>
      </p:sp>
    </p:spTree>
    <p:extLst>
      <p:ext uri="{BB962C8B-B14F-4D97-AF65-F5344CB8AC3E}">
        <p14:creationId xmlns:p14="http://schemas.microsoft.com/office/powerpoint/2010/main" val="28339871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BE784ED-990D-45A7-85C7-3D3C98306441}" type="slidenum">
              <a:rPr lang="de-DE" altLang="de-DE" smtClean="0"/>
              <a:pPr/>
              <a:t>1</a:t>
            </a:fld>
            <a:endParaRPr lang="de-DE" altLang="de-DE"/>
          </a:p>
        </p:txBody>
      </p:sp>
    </p:spTree>
    <p:extLst>
      <p:ext uri="{BB962C8B-B14F-4D97-AF65-F5344CB8AC3E}">
        <p14:creationId xmlns:p14="http://schemas.microsoft.com/office/powerpoint/2010/main" val="35380662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BE784ED-990D-45A7-85C7-3D3C98306441}" type="slidenum">
              <a:rPr lang="de-DE" altLang="de-DE" smtClean="0"/>
              <a:pPr/>
              <a:t>13</a:t>
            </a:fld>
            <a:endParaRPr lang="de-DE" altLang="de-DE"/>
          </a:p>
        </p:txBody>
      </p:sp>
    </p:spTree>
    <p:extLst>
      <p:ext uri="{BB962C8B-B14F-4D97-AF65-F5344CB8AC3E}">
        <p14:creationId xmlns:p14="http://schemas.microsoft.com/office/powerpoint/2010/main" val="2951035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BE784ED-990D-45A7-85C7-3D3C98306441}" type="slidenum">
              <a:rPr lang="de-DE" altLang="de-DE" smtClean="0"/>
              <a:pPr/>
              <a:t>14</a:t>
            </a:fld>
            <a:endParaRPr lang="de-DE" altLang="de-DE"/>
          </a:p>
        </p:txBody>
      </p:sp>
    </p:spTree>
    <p:extLst>
      <p:ext uri="{BB962C8B-B14F-4D97-AF65-F5344CB8AC3E}">
        <p14:creationId xmlns:p14="http://schemas.microsoft.com/office/powerpoint/2010/main" val="2951035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BE784ED-990D-45A7-85C7-3D3C98306441}" type="slidenum">
              <a:rPr lang="de-DE" altLang="de-DE" smtClean="0"/>
              <a:pPr/>
              <a:t>15</a:t>
            </a:fld>
            <a:endParaRPr lang="de-DE" altLang="de-DE"/>
          </a:p>
        </p:txBody>
      </p:sp>
    </p:spTree>
    <p:extLst>
      <p:ext uri="{BB962C8B-B14F-4D97-AF65-F5344CB8AC3E}">
        <p14:creationId xmlns:p14="http://schemas.microsoft.com/office/powerpoint/2010/main" val="29510359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BE784ED-990D-45A7-85C7-3D3C98306441}" type="slidenum">
              <a:rPr lang="de-DE" altLang="de-DE" smtClean="0"/>
              <a:pPr/>
              <a:t>16</a:t>
            </a:fld>
            <a:endParaRPr lang="de-DE" altLang="de-DE"/>
          </a:p>
        </p:txBody>
      </p:sp>
    </p:spTree>
    <p:extLst>
      <p:ext uri="{BB962C8B-B14F-4D97-AF65-F5344CB8AC3E}">
        <p14:creationId xmlns:p14="http://schemas.microsoft.com/office/powerpoint/2010/main" val="2951035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BE784ED-990D-45A7-85C7-3D3C98306441}" type="slidenum">
              <a:rPr lang="de-DE" altLang="de-DE" smtClean="0"/>
              <a:pPr/>
              <a:t>17</a:t>
            </a:fld>
            <a:endParaRPr lang="de-DE" altLang="de-DE"/>
          </a:p>
        </p:txBody>
      </p:sp>
    </p:spTree>
    <p:extLst>
      <p:ext uri="{BB962C8B-B14F-4D97-AF65-F5344CB8AC3E}">
        <p14:creationId xmlns:p14="http://schemas.microsoft.com/office/powerpoint/2010/main" val="29510359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BE784ED-990D-45A7-85C7-3D3C98306441}" type="slidenum">
              <a:rPr lang="de-DE" altLang="de-DE" smtClean="0"/>
              <a:pPr/>
              <a:t>18</a:t>
            </a:fld>
            <a:endParaRPr lang="de-DE" altLang="de-DE"/>
          </a:p>
        </p:txBody>
      </p:sp>
    </p:spTree>
    <p:extLst>
      <p:ext uri="{BB962C8B-B14F-4D97-AF65-F5344CB8AC3E}">
        <p14:creationId xmlns:p14="http://schemas.microsoft.com/office/powerpoint/2010/main" val="29510359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Folienbildplatzhalter 1"/>
          <p:cNvSpPr>
            <a:spLocks noGrp="1" noRot="1" noChangeAspect="1" noTextEdit="1"/>
          </p:cNvSpPr>
          <p:nvPr>
            <p:ph type="sldImg"/>
          </p:nvPr>
        </p:nvSpPr>
        <p:spPr bwMode="auto">
          <a:noFill/>
          <a:ln>
            <a:solidFill>
              <a:srgbClr val="000000"/>
            </a:solidFill>
            <a:miter lim="800000"/>
            <a:headEnd/>
            <a:tailEnd/>
          </a:ln>
        </p:spPr>
      </p:sp>
      <p:sp>
        <p:nvSpPr>
          <p:cNvPr id="19459" name="Notizenplatzhalt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de-DE" altLang="de-DE" smtClean="0"/>
          </a:p>
        </p:txBody>
      </p:sp>
      <p:sp>
        <p:nvSpPr>
          <p:cNvPr id="19460" name="Foliennummernplatzhalter 3"/>
          <p:cNvSpPr>
            <a:spLocks noGrp="1"/>
          </p:cNvSpPr>
          <p:nvPr>
            <p:ph type="sldNum" sz="quarter" idx="5"/>
          </p:nvPr>
        </p:nvSpPr>
        <p:spPr bwMode="auto">
          <a:noFill/>
          <a:ln>
            <a:miter lim="800000"/>
            <a:headEnd/>
            <a:tailEnd/>
          </a:ln>
        </p:spPr>
        <p:txBody>
          <a:bodyPr/>
          <a:lstStyle/>
          <a:p>
            <a:fld id="{EDA876BC-A0BF-4C04-BA19-8D91C803398E}" type="slidenum">
              <a:rPr lang="de-DE" altLang="de-DE"/>
              <a:pPr/>
              <a:t>29</a:t>
            </a:fld>
            <a:endParaRPr lang="de-DE" altLang="de-DE"/>
          </a:p>
        </p:txBody>
      </p:sp>
    </p:spTree>
    <p:extLst>
      <p:ext uri="{BB962C8B-B14F-4D97-AF65-F5344CB8AC3E}">
        <p14:creationId xmlns:p14="http://schemas.microsoft.com/office/powerpoint/2010/main" val="3980185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lvl1pPr>
              <a:defRPr/>
            </a:lvl1pPr>
          </a:lstStyle>
          <a:p>
            <a:pPr>
              <a:defRPr/>
            </a:pPr>
            <a:fld id="{A21CEE7E-27B7-4274-AAAE-3ED575A93078}" type="datetime1">
              <a:rPr lang="de-DE" smtClean="0"/>
              <a:pPr>
                <a:defRPr/>
              </a:pPr>
              <a:t>31.01.2020</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fld id="{8D2746B6-ECD8-424A-8BBF-B31DBC094497}" type="slidenum">
              <a:rPr lang="de-DE" altLang="de-DE"/>
              <a:pPr/>
              <a:t>‹Nr.›</a:t>
            </a:fld>
            <a:endParaRPr lang="de-DE" alt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D6265E9E-DD00-4696-B4AA-BAE9C956A173}" type="datetime1">
              <a:rPr lang="de-DE" smtClean="0"/>
              <a:pPr>
                <a:defRPr/>
              </a:pPr>
              <a:t>31.01.2020</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fld id="{F184A2B3-36FA-48FD-BE58-07F1BF4D46F0}" type="slidenum">
              <a:rPr lang="de-DE" altLang="de-DE"/>
              <a:pPr/>
              <a:t>‹Nr.›</a:t>
            </a:fld>
            <a:endParaRPr lang="de-DE" alt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3FB1D4BF-BFDC-4968-AAFD-84B3DD815044}" type="datetime1">
              <a:rPr lang="de-DE" smtClean="0"/>
              <a:pPr>
                <a:defRPr/>
              </a:pPr>
              <a:t>31.01.2020</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fld id="{4014B5EC-E903-4945-A2C9-4CA15DEF2AA0}" type="slidenum">
              <a:rPr lang="de-DE" altLang="de-DE"/>
              <a:pPr/>
              <a:t>‹Nr.›</a:t>
            </a:fld>
            <a:endParaRPr lang="de-DE" alt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fld id="{7CA13CB2-7865-4652-AEDE-E0173C3AC6CF}" type="datetime1">
              <a:rPr lang="de-DE" smtClean="0"/>
              <a:pPr>
                <a:defRPr/>
              </a:pPr>
              <a:t>31.01.2020</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fld id="{A50AFEC5-3559-4107-872F-37E4D17E1348}" type="slidenum">
              <a:rPr lang="de-DE" altLang="de-DE"/>
              <a:pPr/>
              <a:t>‹Nr.›</a:t>
            </a:fld>
            <a:endParaRPr lang="de-DE" alt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lvl1pPr>
              <a:defRPr/>
            </a:lvl1pPr>
          </a:lstStyle>
          <a:p>
            <a:pPr>
              <a:defRPr/>
            </a:pPr>
            <a:fld id="{4C159F2B-9F9C-48DF-A4D2-8818A9565D1A}" type="datetime1">
              <a:rPr lang="de-DE" smtClean="0"/>
              <a:pPr>
                <a:defRPr/>
              </a:pPr>
              <a:t>31.01.2020</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fld id="{EE76CFBD-F76A-413D-B229-03026925DB30}" type="slidenum">
              <a:rPr lang="de-DE" altLang="de-DE"/>
              <a:pPr/>
              <a:t>‹Nr.›</a:t>
            </a:fld>
            <a:endParaRPr lang="de-DE" alt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3"/>
          <p:cNvSpPr>
            <a:spLocks noGrp="1"/>
          </p:cNvSpPr>
          <p:nvPr>
            <p:ph type="dt" sz="half" idx="10"/>
          </p:nvPr>
        </p:nvSpPr>
        <p:spPr/>
        <p:txBody>
          <a:bodyPr/>
          <a:lstStyle>
            <a:lvl1pPr>
              <a:defRPr/>
            </a:lvl1pPr>
          </a:lstStyle>
          <a:p>
            <a:pPr>
              <a:defRPr/>
            </a:pPr>
            <a:fld id="{500BFAB6-901B-4577-B5F7-0AC7C8E1D6E4}" type="datetime1">
              <a:rPr lang="de-DE" smtClean="0"/>
              <a:pPr>
                <a:defRPr/>
              </a:pPr>
              <a:t>31.01.2020</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fld id="{E807F23D-1411-473D-BCB6-3957AA3619EF}" type="slidenum">
              <a:rPr lang="de-DE" altLang="de-DE"/>
              <a:pPr/>
              <a:t>‹Nr.›</a:t>
            </a:fld>
            <a:endParaRPr lang="de-DE" alt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3"/>
          <p:cNvSpPr>
            <a:spLocks noGrp="1"/>
          </p:cNvSpPr>
          <p:nvPr>
            <p:ph type="dt" sz="half" idx="10"/>
          </p:nvPr>
        </p:nvSpPr>
        <p:spPr/>
        <p:txBody>
          <a:bodyPr/>
          <a:lstStyle>
            <a:lvl1pPr>
              <a:defRPr/>
            </a:lvl1pPr>
          </a:lstStyle>
          <a:p>
            <a:pPr>
              <a:defRPr/>
            </a:pPr>
            <a:fld id="{13755C76-DC60-45F3-9A80-E99A0ABBA7E1}" type="datetime1">
              <a:rPr lang="de-DE" smtClean="0"/>
              <a:pPr>
                <a:defRPr/>
              </a:pPr>
              <a:t>31.01.2020</a:t>
            </a:fld>
            <a:endParaRPr lang="de-DE"/>
          </a:p>
        </p:txBody>
      </p:sp>
      <p:sp>
        <p:nvSpPr>
          <p:cNvPr id="8" name="Fußzeilenplatzhalter 4"/>
          <p:cNvSpPr>
            <a:spLocks noGrp="1"/>
          </p:cNvSpPr>
          <p:nvPr>
            <p:ph type="ftr" sz="quarter" idx="11"/>
          </p:nvPr>
        </p:nvSpPr>
        <p:spPr/>
        <p:txBody>
          <a:bodyPr/>
          <a:lstStyle>
            <a:lvl1pPr>
              <a:defRPr/>
            </a:lvl1pPr>
          </a:lstStyle>
          <a:p>
            <a:pPr>
              <a:defRPr/>
            </a:pPr>
            <a:endParaRPr lang="de-DE"/>
          </a:p>
        </p:txBody>
      </p:sp>
      <p:sp>
        <p:nvSpPr>
          <p:cNvPr id="9" name="Foliennummernplatzhalter 5"/>
          <p:cNvSpPr>
            <a:spLocks noGrp="1"/>
          </p:cNvSpPr>
          <p:nvPr>
            <p:ph type="sldNum" sz="quarter" idx="12"/>
          </p:nvPr>
        </p:nvSpPr>
        <p:spPr/>
        <p:txBody>
          <a:bodyPr/>
          <a:lstStyle>
            <a:lvl1pPr>
              <a:defRPr/>
            </a:lvl1pPr>
          </a:lstStyle>
          <a:p>
            <a:fld id="{CDC71082-C21E-47FF-95E8-DD81DEA792F4}" type="slidenum">
              <a:rPr lang="de-DE" altLang="de-DE"/>
              <a:pPr/>
              <a:t>‹Nr.›</a:t>
            </a:fld>
            <a:endParaRPr lang="de-DE" alt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3"/>
          <p:cNvSpPr>
            <a:spLocks noGrp="1"/>
          </p:cNvSpPr>
          <p:nvPr>
            <p:ph type="dt" sz="half" idx="10"/>
          </p:nvPr>
        </p:nvSpPr>
        <p:spPr/>
        <p:txBody>
          <a:bodyPr/>
          <a:lstStyle>
            <a:lvl1pPr>
              <a:defRPr/>
            </a:lvl1pPr>
          </a:lstStyle>
          <a:p>
            <a:pPr>
              <a:defRPr/>
            </a:pPr>
            <a:fld id="{1A062C6D-1AB5-4A46-82CC-1867C67D9390}" type="datetime1">
              <a:rPr lang="de-DE" smtClean="0"/>
              <a:pPr>
                <a:defRPr/>
              </a:pPr>
              <a:t>31.01.2020</a:t>
            </a:fld>
            <a:endParaRPr lang="de-DE"/>
          </a:p>
        </p:txBody>
      </p:sp>
      <p:sp>
        <p:nvSpPr>
          <p:cNvPr id="4" name="Fußzeilenplatzhalter 4"/>
          <p:cNvSpPr>
            <a:spLocks noGrp="1"/>
          </p:cNvSpPr>
          <p:nvPr>
            <p:ph type="ftr" sz="quarter" idx="11"/>
          </p:nvPr>
        </p:nvSpPr>
        <p:spPr/>
        <p:txBody>
          <a:bodyPr/>
          <a:lstStyle>
            <a:lvl1pPr>
              <a:defRPr/>
            </a:lvl1pPr>
          </a:lstStyle>
          <a:p>
            <a:pPr>
              <a:defRPr/>
            </a:pPr>
            <a:endParaRPr lang="de-DE"/>
          </a:p>
        </p:txBody>
      </p:sp>
      <p:sp>
        <p:nvSpPr>
          <p:cNvPr id="5" name="Foliennummernplatzhalter 5"/>
          <p:cNvSpPr>
            <a:spLocks noGrp="1"/>
          </p:cNvSpPr>
          <p:nvPr>
            <p:ph type="sldNum" sz="quarter" idx="12"/>
          </p:nvPr>
        </p:nvSpPr>
        <p:spPr/>
        <p:txBody>
          <a:bodyPr/>
          <a:lstStyle>
            <a:lvl1pPr>
              <a:defRPr/>
            </a:lvl1pPr>
          </a:lstStyle>
          <a:p>
            <a:fld id="{89C6D91E-A1BB-4E31-B98F-20BF605739BB}" type="slidenum">
              <a:rPr lang="de-DE" altLang="de-DE"/>
              <a:pPr/>
              <a:t>‹Nr.›</a:t>
            </a:fld>
            <a:endParaRPr lang="de-DE" alt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p:cNvSpPr>
            <a:spLocks noGrp="1"/>
          </p:cNvSpPr>
          <p:nvPr>
            <p:ph type="dt" sz="half" idx="10"/>
          </p:nvPr>
        </p:nvSpPr>
        <p:spPr/>
        <p:txBody>
          <a:bodyPr/>
          <a:lstStyle>
            <a:lvl1pPr>
              <a:defRPr/>
            </a:lvl1pPr>
          </a:lstStyle>
          <a:p>
            <a:pPr>
              <a:defRPr/>
            </a:pPr>
            <a:fld id="{EF193108-1432-46F9-85E3-AF05625A9CDA}" type="datetime1">
              <a:rPr lang="de-DE" smtClean="0"/>
              <a:pPr>
                <a:defRPr/>
              </a:pPr>
              <a:t>31.01.2020</a:t>
            </a:fld>
            <a:endParaRPr lang="de-DE"/>
          </a:p>
        </p:txBody>
      </p:sp>
      <p:sp>
        <p:nvSpPr>
          <p:cNvPr id="3" name="Fußzeilenplatzhalter 4"/>
          <p:cNvSpPr>
            <a:spLocks noGrp="1"/>
          </p:cNvSpPr>
          <p:nvPr>
            <p:ph type="ftr" sz="quarter" idx="11"/>
          </p:nvPr>
        </p:nvSpPr>
        <p:spPr/>
        <p:txBody>
          <a:bodyPr/>
          <a:lstStyle>
            <a:lvl1pPr>
              <a:defRPr/>
            </a:lvl1pPr>
          </a:lstStyle>
          <a:p>
            <a:pPr>
              <a:defRPr/>
            </a:pPr>
            <a:endParaRPr lang="de-DE"/>
          </a:p>
        </p:txBody>
      </p:sp>
      <p:sp>
        <p:nvSpPr>
          <p:cNvPr id="4" name="Foliennummernplatzhalter 5"/>
          <p:cNvSpPr>
            <a:spLocks noGrp="1"/>
          </p:cNvSpPr>
          <p:nvPr>
            <p:ph type="sldNum" sz="quarter" idx="12"/>
          </p:nvPr>
        </p:nvSpPr>
        <p:spPr/>
        <p:txBody>
          <a:bodyPr/>
          <a:lstStyle>
            <a:lvl1pPr>
              <a:defRPr/>
            </a:lvl1pPr>
          </a:lstStyle>
          <a:p>
            <a:fld id="{CAD4A97C-D38B-4E87-AD4F-E8369B543530}" type="slidenum">
              <a:rPr lang="de-DE" altLang="de-DE"/>
              <a:pPr/>
              <a:t>‹Nr.›</a:t>
            </a:fld>
            <a:endParaRPr lang="de-DE" alt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D42BC93C-8D2C-48AA-A248-3E51D68BF931}" type="datetime1">
              <a:rPr lang="de-DE" smtClean="0"/>
              <a:pPr>
                <a:defRPr/>
              </a:pPr>
              <a:t>31.01.2020</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fld id="{DFA2288D-1586-4E41-B4C0-D4EFE4744848}" type="slidenum">
              <a:rPr lang="de-DE" altLang="de-DE"/>
              <a:pPr/>
              <a:t>‹Nr.›</a:t>
            </a:fld>
            <a:endParaRPr lang="de-DE" alt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FA82D7B0-5F8F-4FF7-B67F-FA4BE549F26B}" type="datetime1">
              <a:rPr lang="de-DE" smtClean="0"/>
              <a:pPr>
                <a:defRPr/>
              </a:pPr>
              <a:t>31.01.2020</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fld id="{7CFF27BF-525C-4C7A-9514-3BC9029BF9EB}" type="slidenum">
              <a:rPr lang="de-DE" altLang="de-DE"/>
              <a:pPr/>
              <a:t>‹Nr.›</a:t>
            </a:fld>
            <a:endParaRPr lang="de-DE" alt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elplatzhalt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de-DE" altLang="de-DE" smtClean="0"/>
              <a:t>Titelmasterformat durch Klicken bearbeiten</a:t>
            </a:r>
          </a:p>
        </p:txBody>
      </p:sp>
      <p:sp>
        <p:nvSpPr>
          <p:cNvPr id="1027" name="Textplatzhalt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2404D983-79A3-4DEE-939E-510E6D87E594}" type="datetime1">
              <a:rPr lang="de-DE" smtClean="0"/>
              <a:pPr>
                <a:defRPr/>
              </a:pPr>
              <a:t>31.01.2020</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fld id="{1B5EAA7E-E243-49BC-9BA3-69B8EDFB239B}" type="slidenum">
              <a:rPr lang="de-DE" altLang="de-DE"/>
              <a:pPr/>
              <a:t>‹Nr.›</a:t>
            </a:fld>
            <a:endParaRPr lang="de-DE" alt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hyperlink" Target="https://de.wikipedia.org/wiki/Wirtschaftsethik"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hyperlink" Target="http://www.faz.net/aktuell/finanzen/aktien/aktionaere-sollen-managergehaelter-besser-kontrollieren-14924248.html"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www.finanzen-versicherungen-blog.de/lebensversicherung-oder-aktienfonds-2-teil/sparen-sparschwein/" TargetMode="External"/><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www.thomasplassmann.de/" TargetMode="External"/><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hyperlink" Target="http://www.deutschlandfunk.de/ameisen-gene-das-geheimnis-der-koenigin.676.de.html?dram:article_id=353436" TargetMode="External"/><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emf"/></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p:cNvPicPr>
            <a:picLocks noChangeAspect="1" noChangeArrowheads="1"/>
          </p:cNvPicPr>
          <p:nvPr/>
        </p:nvPicPr>
        <p:blipFill>
          <a:blip r:embed="rId3"/>
          <a:srcRect/>
          <a:stretch>
            <a:fillRect/>
          </a:stretch>
        </p:blipFill>
        <p:spPr bwMode="auto">
          <a:xfrm>
            <a:off x="0" y="0"/>
            <a:ext cx="9359900" cy="7073900"/>
          </a:xfrm>
          <a:prstGeom prst="rect">
            <a:avLst/>
          </a:prstGeom>
          <a:noFill/>
          <a:ln w="9525">
            <a:noFill/>
            <a:miter lim="800000"/>
            <a:headEnd/>
            <a:tailEnd/>
          </a:ln>
        </p:spPr>
      </p:pic>
      <p:sp>
        <p:nvSpPr>
          <p:cNvPr id="4099" name="Textfeld 3"/>
          <p:cNvSpPr txBox="1">
            <a:spLocks noChangeArrowheads="1"/>
          </p:cNvSpPr>
          <p:nvPr/>
        </p:nvSpPr>
        <p:spPr bwMode="auto">
          <a:xfrm>
            <a:off x="2555777" y="1773238"/>
            <a:ext cx="6804124" cy="646112"/>
          </a:xfrm>
          <a:prstGeom prst="rect">
            <a:avLst/>
          </a:prstGeom>
          <a:noFill/>
          <a:ln w="9525">
            <a:noFill/>
            <a:miter lim="800000"/>
            <a:headEnd/>
            <a:tailEnd/>
          </a:ln>
        </p:spPr>
        <p:txBody>
          <a:bodyPr wrap="square">
            <a:spAutoFit/>
          </a:bodyPr>
          <a:lstStyle/>
          <a:p>
            <a:pPr eaLnBrk="1" hangingPunct="1"/>
            <a:r>
              <a:rPr lang="de-DE" altLang="de-DE" sz="3600" b="1" dirty="0">
                <a:solidFill>
                  <a:schemeClr val="bg1"/>
                </a:solidFill>
                <a:latin typeface="Myriad Pro Cond"/>
              </a:rPr>
              <a:t>Ökonopoly</a:t>
            </a:r>
            <a:r>
              <a:rPr lang="de-DE" sz="3600" b="1" dirty="0" smtClean="0">
                <a:solidFill>
                  <a:schemeClr val="bg1"/>
                </a:solidFill>
                <a:latin typeface="Myriad Pro Cond"/>
              </a:rPr>
              <a:t>®…</a:t>
            </a:r>
            <a:endParaRPr lang="de-DE" sz="3600" b="1" dirty="0">
              <a:solidFill>
                <a:schemeClr val="bg1"/>
              </a:solidFill>
              <a:latin typeface="Myriad Pro Cond"/>
            </a:endParaRPr>
          </a:p>
        </p:txBody>
      </p:sp>
      <p:sp>
        <p:nvSpPr>
          <p:cNvPr id="4100" name="Rechteck 6"/>
          <p:cNvSpPr>
            <a:spLocks noChangeArrowheads="1"/>
          </p:cNvSpPr>
          <p:nvPr/>
        </p:nvSpPr>
        <p:spPr bwMode="auto">
          <a:xfrm>
            <a:off x="395536" y="6538912"/>
            <a:ext cx="1584088" cy="215444"/>
          </a:xfrm>
          <a:prstGeom prst="rect">
            <a:avLst/>
          </a:prstGeom>
          <a:noFill/>
          <a:ln w="9525">
            <a:noFill/>
            <a:miter lim="800000"/>
            <a:headEnd/>
            <a:tailEnd/>
          </a:ln>
        </p:spPr>
        <p:txBody>
          <a:bodyPr wrap="none">
            <a:spAutoFit/>
          </a:bodyPr>
          <a:lstStyle/>
          <a:p>
            <a:pPr algn="r" eaLnBrk="1" hangingPunct="1"/>
            <a:r>
              <a:rPr lang="de-DE" altLang="de-DE" sz="800" dirty="0" smtClean="0">
                <a:solidFill>
                  <a:schemeClr val="bg1"/>
                </a:solidFill>
                <a:latin typeface="Myriad Bold"/>
                <a:ea typeface="Myriad Bold"/>
              </a:rPr>
              <a:t>(Foto</a:t>
            </a:r>
            <a:r>
              <a:rPr lang="de-DE" altLang="de-DE" sz="800" dirty="0">
                <a:solidFill>
                  <a:schemeClr val="bg1"/>
                </a:solidFill>
                <a:latin typeface="Myriad Bold"/>
                <a:ea typeface="Myriad Bold"/>
              </a:rPr>
              <a:t>: © </a:t>
            </a:r>
            <a:r>
              <a:rPr lang="de-DE" sz="800" dirty="0" smtClean="0">
                <a:solidFill>
                  <a:schemeClr val="bg1"/>
                </a:solidFill>
                <a:latin typeface="Myriad Bold"/>
              </a:rPr>
              <a:t>pixelfreund </a:t>
            </a:r>
            <a:r>
              <a:rPr lang="de-DE" altLang="de-DE" sz="800" dirty="0" smtClean="0">
                <a:solidFill>
                  <a:schemeClr val="bg1"/>
                </a:solidFill>
                <a:latin typeface="Myriad Bold"/>
                <a:ea typeface="Myriad Bold"/>
              </a:rPr>
              <a:t>– Fotolia)</a:t>
            </a:r>
            <a:endParaRPr lang="de-DE" altLang="de-DE" sz="800" dirty="0">
              <a:solidFill>
                <a:schemeClr val="bg1"/>
              </a:solidFill>
              <a:latin typeface="Myriad Bold"/>
            </a:endParaRPr>
          </a:p>
        </p:txBody>
      </p:sp>
      <p:sp>
        <p:nvSpPr>
          <p:cNvPr id="4102" name="Textfeld 4"/>
          <p:cNvSpPr txBox="1">
            <a:spLocks noChangeArrowheads="1"/>
          </p:cNvSpPr>
          <p:nvPr/>
        </p:nvSpPr>
        <p:spPr bwMode="auto">
          <a:xfrm>
            <a:off x="2643174" y="2554530"/>
            <a:ext cx="5904458" cy="400050"/>
          </a:xfrm>
          <a:prstGeom prst="rect">
            <a:avLst/>
          </a:prstGeom>
          <a:noFill/>
          <a:ln w="9525">
            <a:noFill/>
            <a:miter lim="800000"/>
            <a:headEnd/>
            <a:tailEnd/>
          </a:ln>
        </p:spPr>
        <p:txBody>
          <a:bodyPr wrap="square">
            <a:spAutoFit/>
          </a:bodyPr>
          <a:lstStyle/>
          <a:p>
            <a:pPr eaLnBrk="1" hangingPunct="1"/>
            <a:r>
              <a:rPr lang="de-DE" altLang="de-DE" sz="2000" b="1" dirty="0">
                <a:solidFill>
                  <a:schemeClr val="bg1"/>
                </a:solidFill>
              </a:rPr>
              <a:t>…ein volkswirtschaftliches Experiment</a:t>
            </a:r>
          </a:p>
        </p:txBody>
      </p:sp>
      <p:pic>
        <p:nvPicPr>
          <p:cNvPr id="4104" name="Picture 8" descr="Bildergebnis für teamplayer clipart"/>
          <p:cNvPicPr>
            <a:picLocks noChangeAspect="1" noChangeArrowheads="1"/>
          </p:cNvPicPr>
          <p:nvPr/>
        </p:nvPicPr>
        <p:blipFill>
          <a:blip r:embed="rId4"/>
          <a:srcRect/>
          <a:stretch>
            <a:fillRect/>
          </a:stretch>
        </p:blipFill>
        <p:spPr bwMode="auto">
          <a:xfrm>
            <a:off x="2643174" y="3056386"/>
            <a:ext cx="5457218" cy="3511348"/>
          </a:xfrm>
          <a:prstGeom prst="rect">
            <a:avLst/>
          </a:prstGeom>
          <a:solidFill>
            <a:srgbClr val="FFFFFF">
              <a:shade val="85000"/>
            </a:srgbClr>
          </a:solidFill>
          <a:ln w="88900" cap="sq">
            <a:solidFill>
              <a:schemeClr val="bg1">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Foliennummernplatzhalter 1"/>
          <p:cNvSpPr>
            <a:spLocks noGrp="1"/>
          </p:cNvSpPr>
          <p:nvPr>
            <p:ph type="sldNum" sz="quarter" idx="12"/>
          </p:nvPr>
        </p:nvSpPr>
        <p:spPr/>
        <p:txBody>
          <a:bodyPr/>
          <a:lstStyle/>
          <a:p>
            <a:fld id="{CAD4A97C-D38B-4E87-AD4F-E8369B543530}" type="slidenum">
              <a:rPr lang="de-DE" altLang="de-DE" smtClean="0"/>
              <a:pPr/>
              <a:t>1</a:t>
            </a:fld>
            <a:endParaRPr lang="de-DE" altLang="de-DE"/>
          </a:p>
        </p:txBody>
      </p:sp>
      <p:grpSp>
        <p:nvGrpSpPr>
          <p:cNvPr id="5" name="Gruppieren 4"/>
          <p:cNvGrpSpPr/>
          <p:nvPr/>
        </p:nvGrpSpPr>
        <p:grpSpPr>
          <a:xfrm rot="1245533">
            <a:off x="2284287" y="5217393"/>
            <a:ext cx="6174993" cy="1220226"/>
            <a:chOff x="1563776" y="4220497"/>
            <a:chExt cx="6174993" cy="1220226"/>
          </a:xfrm>
        </p:grpSpPr>
        <p:sp>
          <p:nvSpPr>
            <p:cNvPr id="11" name="Abgerundetes Rechteck 10"/>
            <p:cNvSpPr/>
            <p:nvPr/>
          </p:nvSpPr>
          <p:spPr>
            <a:xfrm rot="20315626">
              <a:off x="1568413" y="4220497"/>
              <a:ext cx="6170356" cy="1189578"/>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bg1">
                    <a:lumMod val="85000"/>
                  </a:schemeClr>
                </a:solidFill>
              </a:endParaRPr>
            </a:p>
          </p:txBody>
        </p:sp>
        <p:sp>
          <p:nvSpPr>
            <p:cNvPr id="12" name="Textfeld 3"/>
            <p:cNvSpPr txBox="1">
              <a:spLocks noChangeArrowheads="1"/>
            </p:cNvSpPr>
            <p:nvPr/>
          </p:nvSpPr>
          <p:spPr bwMode="auto">
            <a:xfrm rot="20315626">
              <a:off x="1563776" y="4240394"/>
              <a:ext cx="6170356" cy="1200329"/>
            </a:xfrm>
            <a:prstGeom prst="rect">
              <a:avLst/>
            </a:prstGeom>
            <a:noFill/>
            <a:ln w="9525">
              <a:noFill/>
              <a:miter lim="800000"/>
              <a:headEnd/>
              <a:tailEnd/>
            </a:ln>
          </p:spPr>
          <p:txBody>
            <a:bodyPr wrap="square">
              <a:spAutoFit/>
            </a:bodyPr>
            <a:lstStyle/>
            <a:p>
              <a:pPr algn="ctr" eaLnBrk="1" hangingPunct="1"/>
              <a:r>
                <a:rPr lang="de-DE" sz="3600" b="1" dirty="0" smtClean="0">
                  <a:solidFill>
                    <a:schemeClr val="bg1"/>
                  </a:solidFill>
                  <a:latin typeface="Myriad Pro Cond"/>
                </a:rPr>
                <a:t>TEAMPLAYER ODER TRITTBRETTFAHRER</a:t>
              </a:r>
              <a:endParaRPr lang="de-DE" sz="3600" b="1" dirty="0">
                <a:solidFill>
                  <a:schemeClr val="bg1"/>
                </a:solidFill>
                <a:latin typeface="Myriad Pro Cond"/>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11267" name="Textfeld 4"/>
          <p:cNvSpPr txBox="1">
            <a:spLocks noChangeArrowheads="1"/>
          </p:cNvSpPr>
          <p:nvPr/>
        </p:nvSpPr>
        <p:spPr bwMode="auto">
          <a:xfrm>
            <a:off x="875564" y="2787412"/>
            <a:ext cx="6408688" cy="3200876"/>
          </a:xfrm>
          <a:prstGeom prst="rect">
            <a:avLst/>
          </a:prstGeom>
          <a:noFill/>
          <a:ln w="9525">
            <a:noFill/>
            <a:miter lim="800000"/>
            <a:headEnd/>
            <a:tailEnd/>
          </a:ln>
        </p:spPr>
        <p:txBody>
          <a:bodyPr wrap="square">
            <a:spAutoFit/>
          </a:bodyPr>
          <a:lstStyle/>
          <a:p>
            <a:pPr marL="342900" indent="-342900" eaLnBrk="1" hangingPunct="1">
              <a:defRPr/>
            </a:pPr>
            <a:r>
              <a:rPr lang="de-DE" altLang="de-DE" sz="2000" b="1" u="sng" dirty="0" smtClean="0">
                <a:solidFill>
                  <a:schemeClr val="bg1"/>
                </a:solidFill>
                <a:latin typeface="Myriad Bold"/>
                <a:ea typeface="Myriad Bold"/>
                <a:cs typeface="Myriad Bold"/>
              </a:rPr>
              <a:t>Teamplayer oder Trittbrettfahrer? </a:t>
            </a:r>
            <a:endParaRPr lang="de-DE" altLang="de-DE" sz="2000" b="1" u="sng" dirty="0">
              <a:solidFill>
                <a:schemeClr val="bg1"/>
              </a:solidFill>
              <a:latin typeface="Myriad Bold"/>
              <a:ea typeface="Myriad Bold"/>
              <a:cs typeface="Myriad Bold"/>
            </a:endParaRPr>
          </a:p>
          <a:p>
            <a:pPr marL="342900" indent="-342900" eaLnBrk="1" hangingPunct="1">
              <a:defRPr/>
            </a:pPr>
            <a:r>
              <a:rPr lang="de-DE" altLang="de-DE" sz="2000" b="1" dirty="0">
                <a:solidFill>
                  <a:schemeClr val="bg1"/>
                </a:solidFill>
                <a:latin typeface="Myriad Bold"/>
                <a:ea typeface="Myriad Bold"/>
                <a:cs typeface="Myriad Bold"/>
              </a:rPr>
              <a:t>	</a:t>
            </a:r>
            <a:endParaRPr lang="de-DE" altLang="de-DE" sz="1400" b="1" dirty="0">
              <a:solidFill>
                <a:schemeClr val="bg1"/>
              </a:solidFill>
              <a:latin typeface="Myriad Bold"/>
              <a:ea typeface="Myriad Bold"/>
              <a:cs typeface="Myriad Bold"/>
            </a:endParaRPr>
          </a:p>
          <a:p>
            <a:pPr marL="342900" indent="-342900" eaLnBrk="1" hangingPunct="1">
              <a:defRPr/>
            </a:pPr>
            <a:r>
              <a:rPr lang="de-DE" altLang="de-DE" dirty="0" smtClean="0">
                <a:solidFill>
                  <a:schemeClr val="bg1"/>
                </a:solidFill>
                <a:latin typeface="Myriad Bold"/>
                <a:ea typeface="Myriad Bold"/>
                <a:cs typeface="Myriad Bold"/>
              </a:rPr>
              <a:t>Aus Sicht der Gruppe:</a:t>
            </a:r>
          </a:p>
          <a:p>
            <a:pPr marL="342900" indent="-342900" eaLnBrk="1" hangingPunct="1">
              <a:defRPr/>
            </a:pPr>
            <a:r>
              <a:rPr lang="de-DE" altLang="de-DE" dirty="0" smtClean="0">
                <a:solidFill>
                  <a:schemeClr val="bg1"/>
                </a:solidFill>
                <a:latin typeface="Myriad Bold"/>
                <a:ea typeface="Myriad Bold"/>
                <a:cs typeface="Myriad Bold"/>
              </a:rPr>
              <a:t>Es ist sinnvoll, möglichst </a:t>
            </a:r>
            <a:r>
              <a:rPr lang="de-DE" altLang="de-DE" b="1" dirty="0" smtClean="0">
                <a:solidFill>
                  <a:srgbClr val="7030A0"/>
                </a:solidFill>
                <a:latin typeface="Myriad Bold"/>
                <a:ea typeface="Myriad Bold"/>
                <a:cs typeface="Myriad Bold"/>
              </a:rPr>
              <a:t>viel</a:t>
            </a:r>
            <a:r>
              <a:rPr lang="de-DE" altLang="de-DE" dirty="0" smtClean="0">
                <a:solidFill>
                  <a:schemeClr val="bg1"/>
                </a:solidFill>
                <a:latin typeface="Myriad Bold"/>
                <a:ea typeface="Myriad Bold"/>
                <a:cs typeface="Myriad Bold"/>
              </a:rPr>
              <a:t> zu investieren.</a:t>
            </a:r>
          </a:p>
          <a:p>
            <a:pPr marL="342900" indent="-342900" eaLnBrk="1" hangingPunct="1">
              <a:defRPr/>
            </a:pPr>
            <a:r>
              <a:rPr lang="de-DE" altLang="de-DE" dirty="0" smtClean="0">
                <a:solidFill>
                  <a:schemeClr val="bg1"/>
                </a:solidFill>
                <a:latin typeface="Myriad Bold"/>
                <a:ea typeface="Myriad Bold"/>
                <a:cs typeface="Myriad Bold"/>
                <a:sym typeface="Wingdings" pitchFamily="2" charset="2"/>
              </a:rPr>
              <a:t> </a:t>
            </a:r>
            <a:r>
              <a:rPr lang="de-DE" altLang="de-DE" b="1" dirty="0" smtClean="0">
                <a:solidFill>
                  <a:srgbClr val="7030A0"/>
                </a:solidFill>
                <a:latin typeface="Myriad Bold"/>
                <a:ea typeface="Myriad Bold"/>
                <a:cs typeface="Myriad Bold"/>
              </a:rPr>
              <a:t>Teamplayer</a:t>
            </a:r>
          </a:p>
          <a:p>
            <a:pPr marL="342900" indent="-342900" eaLnBrk="1" hangingPunct="1">
              <a:buFont typeface="Arial" pitchFamily="34" charset="0"/>
              <a:buChar char="•"/>
              <a:defRPr/>
            </a:pPr>
            <a:endParaRPr lang="de-DE" altLang="de-DE" dirty="0" smtClean="0">
              <a:latin typeface="Myriad Bold"/>
              <a:ea typeface="Myriad Bold"/>
              <a:cs typeface="Myriad Bold"/>
            </a:endParaRPr>
          </a:p>
          <a:p>
            <a:pPr marL="342900" indent="-342900" eaLnBrk="1" hangingPunct="1">
              <a:buFont typeface="Arial" pitchFamily="34" charset="0"/>
              <a:buChar char="•"/>
              <a:defRPr/>
            </a:pPr>
            <a:endParaRPr lang="de-DE" altLang="de-DE" dirty="0" smtClean="0">
              <a:latin typeface="Myriad Bold"/>
              <a:ea typeface="Myriad Bold"/>
              <a:cs typeface="Myriad Bold"/>
            </a:endParaRPr>
          </a:p>
          <a:p>
            <a:pPr marL="342900" indent="-342900" eaLnBrk="1" hangingPunct="1">
              <a:buFont typeface="Symbol" pitchFamily="18" charset="2"/>
              <a:buNone/>
              <a:defRPr/>
            </a:pPr>
            <a:r>
              <a:rPr lang="de-DE" altLang="de-DE" dirty="0" smtClean="0">
                <a:solidFill>
                  <a:schemeClr val="bg1"/>
                </a:solidFill>
                <a:latin typeface="Myriad Bold"/>
                <a:ea typeface="Myriad Bold"/>
                <a:cs typeface="Myriad Bold"/>
              </a:rPr>
              <a:t>Aus Sicht des Einzelnen:</a:t>
            </a:r>
          </a:p>
          <a:p>
            <a:pPr marL="342900" indent="-342900" eaLnBrk="1" hangingPunct="1">
              <a:buFont typeface="Symbol" pitchFamily="18" charset="2"/>
              <a:buNone/>
              <a:defRPr/>
            </a:pPr>
            <a:r>
              <a:rPr lang="de-DE" altLang="de-DE" dirty="0" smtClean="0">
                <a:solidFill>
                  <a:schemeClr val="bg1"/>
                </a:solidFill>
                <a:latin typeface="Myriad Bold"/>
                <a:ea typeface="Myriad Bold"/>
                <a:cs typeface="Myriad Bold"/>
              </a:rPr>
              <a:t>Es ist sinnvoll, möglichst </a:t>
            </a:r>
            <a:r>
              <a:rPr lang="de-DE" altLang="de-DE" b="1" dirty="0" smtClean="0">
                <a:solidFill>
                  <a:schemeClr val="accent6">
                    <a:lumMod val="75000"/>
                  </a:schemeClr>
                </a:solidFill>
                <a:latin typeface="Myriad Bold"/>
                <a:ea typeface="Myriad Bold"/>
                <a:cs typeface="Myriad Bold"/>
              </a:rPr>
              <a:t>wenig</a:t>
            </a:r>
            <a:r>
              <a:rPr lang="de-DE" altLang="de-DE" dirty="0" smtClean="0">
                <a:solidFill>
                  <a:schemeClr val="bg1"/>
                </a:solidFill>
                <a:latin typeface="Myriad Bold"/>
                <a:ea typeface="Myriad Bold"/>
                <a:cs typeface="Myriad Bold"/>
              </a:rPr>
              <a:t> zu investieren.</a:t>
            </a:r>
          </a:p>
          <a:p>
            <a:pPr marL="342900" indent="-342900" eaLnBrk="1" hangingPunct="1">
              <a:buFont typeface="Symbol" pitchFamily="18" charset="2"/>
              <a:buNone/>
              <a:defRPr/>
            </a:pPr>
            <a:r>
              <a:rPr lang="de-DE" altLang="de-DE" dirty="0" smtClean="0">
                <a:solidFill>
                  <a:schemeClr val="bg1"/>
                </a:solidFill>
                <a:latin typeface="Myriad Bold"/>
                <a:ea typeface="Myriad Bold"/>
                <a:cs typeface="Myriad Bold"/>
                <a:sym typeface="Wingdings" pitchFamily="2" charset="2"/>
              </a:rPr>
              <a:t></a:t>
            </a:r>
            <a:r>
              <a:rPr lang="de-DE" altLang="de-DE" dirty="0" smtClean="0">
                <a:solidFill>
                  <a:schemeClr val="bg1"/>
                </a:solidFill>
                <a:latin typeface="Myriad Bold"/>
                <a:ea typeface="Myriad Bold"/>
                <a:cs typeface="Myriad Bold"/>
              </a:rPr>
              <a:t> </a:t>
            </a:r>
            <a:r>
              <a:rPr lang="de-DE" altLang="de-DE" b="1" dirty="0" smtClean="0">
                <a:solidFill>
                  <a:schemeClr val="accent6">
                    <a:lumMod val="75000"/>
                  </a:schemeClr>
                </a:solidFill>
                <a:latin typeface="Myriad Bold"/>
                <a:ea typeface="Myriad Bold"/>
                <a:cs typeface="Myriad Bold"/>
              </a:rPr>
              <a:t>Trittbrettfahrer</a:t>
            </a:r>
          </a:p>
          <a:p>
            <a:pPr marL="342900" indent="-342900" eaLnBrk="1" hangingPunct="1">
              <a:buFont typeface="Arial" pitchFamily="34" charset="0"/>
              <a:buChar char="•"/>
              <a:defRPr/>
            </a:pPr>
            <a:endParaRPr lang="de-DE" altLang="de-DE" dirty="0">
              <a:latin typeface="Myriad Bold"/>
              <a:ea typeface="Myriad Bold"/>
              <a:cs typeface="Myriad Bold"/>
            </a:endParaRPr>
          </a:p>
        </p:txBody>
      </p:sp>
      <p:sp>
        <p:nvSpPr>
          <p:cNvPr id="13316" name="Rechteck 4"/>
          <p:cNvSpPr>
            <a:spLocks noChangeArrowheads="1"/>
          </p:cNvSpPr>
          <p:nvPr/>
        </p:nvSpPr>
        <p:spPr bwMode="auto">
          <a:xfrm>
            <a:off x="2483768" y="1773238"/>
            <a:ext cx="6876132" cy="646112"/>
          </a:xfrm>
          <a:prstGeom prst="rect">
            <a:avLst/>
          </a:prstGeom>
          <a:noFill/>
          <a:ln w="9525">
            <a:noFill/>
            <a:miter lim="800000"/>
            <a:headEnd/>
            <a:tailEnd/>
          </a:ln>
        </p:spPr>
        <p:txBody>
          <a:bodyPr wrap="square">
            <a:spAutoFit/>
          </a:bodyPr>
          <a:lstStyle/>
          <a:p>
            <a:pPr eaLnBrk="1" hangingPunct="1"/>
            <a:r>
              <a:rPr lang="de-DE" altLang="de-DE" sz="3600" b="1" dirty="0">
                <a:solidFill>
                  <a:schemeClr val="bg1"/>
                </a:solidFill>
                <a:latin typeface="Myriad Pro Cond"/>
                <a:ea typeface="Myriad Pro Cond"/>
                <a:cs typeface="Myriad Pro Cond"/>
              </a:rPr>
              <a:t>Schlussfolgerungen</a:t>
            </a:r>
            <a:endParaRPr lang="de-DE" altLang="de-DE" sz="3600" dirty="0">
              <a:solidFill>
                <a:schemeClr val="bg1"/>
              </a:solidFill>
              <a:latin typeface="Calibri" pitchFamily="34" charset="0"/>
            </a:endParaRPr>
          </a:p>
        </p:txBody>
      </p:sp>
      <p:pic>
        <p:nvPicPr>
          <p:cNvPr id="7" name="Picture 8" descr="Bildergebnis für teamplayer clipart"/>
          <p:cNvPicPr>
            <a:picLocks noChangeAspect="1" noChangeArrowheads="1"/>
          </p:cNvPicPr>
          <p:nvPr/>
        </p:nvPicPr>
        <p:blipFill>
          <a:blip r:embed="rId3"/>
          <a:srcRect/>
          <a:stretch>
            <a:fillRect/>
          </a:stretch>
        </p:blipFill>
        <p:spPr bwMode="auto">
          <a:xfrm>
            <a:off x="6084168" y="3392024"/>
            <a:ext cx="2492074" cy="1603480"/>
          </a:xfrm>
          <a:prstGeom prst="rect">
            <a:avLst/>
          </a:prstGeom>
          <a:solidFill>
            <a:srgbClr val="FFFFFF">
              <a:shade val="85000"/>
            </a:srgbClr>
          </a:solidFill>
          <a:ln w="88900" cap="sq">
            <a:solidFill>
              <a:schemeClr val="bg1">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 Box 5"/>
          <p:cNvSpPr txBox="1">
            <a:spLocks noChangeArrowheads="1"/>
          </p:cNvSpPr>
          <p:nvPr/>
        </p:nvSpPr>
        <p:spPr bwMode="auto">
          <a:xfrm>
            <a:off x="1043608" y="5850036"/>
            <a:ext cx="7488237" cy="369332"/>
          </a:xfrm>
          <a:prstGeom prst="rect">
            <a:avLst/>
          </a:prstGeom>
          <a:noFill/>
          <a:ln w="9525">
            <a:noFill/>
            <a:miter lim="800000"/>
            <a:headEnd/>
            <a:tailEnd/>
          </a:ln>
        </p:spPr>
        <p:txBody>
          <a:bodyPr>
            <a:spAutoFit/>
          </a:bodyPr>
          <a:lstStyle/>
          <a:p>
            <a:pPr algn="ctr">
              <a:buFont typeface="Symbol" pitchFamily="18" charset="2"/>
              <a:buNone/>
            </a:pPr>
            <a:r>
              <a:rPr lang="de-DE" b="1" dirty="0">
                <a:solidFill>
                  <a:schemeClr val="bg1"/>
                </a:solidFill>
                <a:latin typeface="Arial" charset="0"/>
                <a:sym typeface="Wingdings" pitchFamily="2" charset="2"/>
              </a:rPr>
              <a:t> Problem des Trittbrettfahrerverhaltens</a:t>
            </a:r>
            <a:endParaRPr lang="de-DE" b="1" dirty="0">
              <a:solidFill>
                <a:schemeClr val="bg1"/>
              </a:solidFill>
              <a:latin typeface="Arial" charset="0"/>
            </a:endParaRPr>
          </a:p>
        </p:txBody>
      </p:sp>
      <p:sp>
        <p:nvSpPr>
          <p:cNvPr id="2" name="Foliennummernplatzhalter 1"/>
          <p:cNvSpPr>
            <a:spLocks noGrp="1"/>
          </p:cNvSpPr>
          <p:nvPr>
            <p:ph type="sldNum" sz="quarter" idx="12"/>
          </p:nvPr>
        </p:nvSpPr>
        <p:spPr/>
        <p:txBody>
          <a:bodyPr/>
          <a:lstStyle/>
          <a:p>
            <a:fld id="{CAD4A97C-D38B-4E87-AD4F-E8369B543530}" type="slidenum">
              <a:rPr lang="de-DE" altLang="de-DE" smtClean="0"/>
              <a:pPr/>
              <a:t>10</a:t>
            </a:fld>
            <a:endParaRPr lang="de-DE" altLang="de-DE" dirty="0"/>
          </a:p>
        </p:txBody>
      </p:sp>
      <p:sp>
        <p:nvSpPr>
          <p:cNvPr id="9" name="Rechteck 6"/>
          <p:cNvSpPr>
            <a:spLocks noChangeArrowheads="1"/>
          </p:cNvSpPr>
          <p:nvPr/>
        </p:nvSpPr>
        <p:spPr bwMode="auto">
          <a:xfrm>
            <a:off x="395536" y="6538912"/>
            <a:ext cx="1584088" cy="215444"/>
          </a:xfrm>
          <a:prstGeom prst="rect">
            <a:avLst/>
          </a:prstGeom>
          <a:noFill/>
          <a:ln w="9525">
            <a:noFill/>
            <a:miter lim="800000"/>
            <a:headEnd/>
            <a:tailEnd/>
          </a:ln>
        </p:spPr>
        <p:txBody>
          <a:bodyPr wrap="none">
            <a:spAutoFit/>
          </a:bodyPr>
          <a:lstStyle/>
          <a:p>
            <a:pPr algn="r" eaLnBrk="1" hangingPunct="1"/>
            <a:r>
              <a:rPr lang="de-DE" altLang="de-DE" sz="800" dirty="0" smtClean="0">
                <a:solidFill>
                  <a:schemeClr val="bg1"/>
                </a:solidFill>
                <a:latin typeface="Myriad Bold"/>
                <a:ea typeface="Myriad Bold"/>
                <a:cs typeface="Myriad Bold"/>
              </a:rPr>
              <a:t>(Foto</a:t>
            </a:r>
            <a:r>
              <a:rPr lang="de-DE" altLang="de-DE" sz="800" dirty="0">
                <a:solidFill>
                  <a:schemeClr val="bg1"/>
                </a:solidFill>
                <a:latin typeface="Myriad Bold"/>
                <a:ea typeface="Myriad Bold"/>
                <a:cs typeface="Myriad Bold"/>
              </a:rPr>
              <a:t>: © </a:t>
            </a:r>
            <a:r>
              <a:rPr lang="de-DE" sz="800" dirty="0" smtClean="0">
                <a:solidFill>
                  <a:schemeClr val="bg1"/>
                </a:solidFill>
              </a:rPr>
              <a:t>pixelfreund </a:t>
            </a:r>
            <a:r>
              <a:rPr lang="de-DE" altLang="de-DE" sz="800" dirty="0" smtClean="0">
                <a:solidFill>
                  <a:schemeClr val="bg1"/>
                </a:solidFill>
                <a:latin typeface="Myriad Bold"/>
                <a:ea typeface="Myriad Bold"/>
                <a:cs typeface="Myriad Bold"/>
              </a:rPr>
              <a:t>– Fotolia)</a:t>
            </a:r>
            <a:endParaRPr lang="de-DE" altLang="de-DE" sz="800" dirty="0">
              <a:solidFill>
                <a:schemeClr val="bg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14339" name="Textfeld 3"/>
          <p:cNvSpPr txBox="1">
            <a:spLocks noChangeArrowheads="1"/>
          </p:cNvSpPr>
          <p:nvPr/>
        </p:nvSpPr>
        <p:spPr bwMode="auto">
          <a:xfrm>
            <a:off x="2627313" y="1831440"/>
            <a:ext cx="6732587" cy="523220"/>
          </a:xfrm>
          <a:prstGeom prst="rect">
            <a:avLst/>
          </a:prstGeom>
          <a:noFill/>
          <a:ln w="9525">
            <a:noFill/>
            <a:miter lim="800000"/>
            <a:headEnd/>
            <a:tailEnd/>
          </a:ln>
        </p:spPr>
        <p:txBody>
          <a:bodyPr>
            <a:spAutoFit/>
          </a:bodyPr>
          <a:lstStyle/>
          <a:p>
            <a:pPr eaLnBrk="1" hangingPunct="1"/>
            <a:r>
              <a:rPr lang="de-DE" altLang="de-DE" sz="2800" b="1" dirty="0" smtClean="0">
                <a:solidFill>
                  <a:schemeClr val="bg1"/>
                </a:solidFill>
                <a:latin typeface="Myriad Pro Cond"/>
                <a:ea typeface="Myriad Pro Cond"/>
                <a:cs typeface="Myriad Pro Cond"/>
              </a:rPr>
              <a:t>Thema: Öffentliche Güter</a:t>
            </a:r>
            <a:endParaRPr lang="de-DE" altLang="de-DE" sz="2800" dirty="0">
              <a:solidFill>
                <a:schemeClr val="bg1"/>
              </a:solidFill>
              <a:latin typeface="Calibri" pitchFamily="34" charset="0"/>
            </a:endParaRPr>
          </a:p>
        </p:txBody>
      </p:sp>
      <p:sp>
        <p:nvSpPr>
          <p:cNvPr id="14340" name="Textfeld 4"/>
          <p:cNvSpPr txBox="1">
            <a:spLocks noChangeArrowheads="1"/>
          </p:cNvSpPr>
          <p:nvPr/>
        </p:nvSpPr>
        <p:spPr bwMode="auto">
          <a:xfrm>
            <a:off x="2916238" y="2457450"/>
            <a:ext cx="5832226" cy="2062103"/>
          </a:xfrm>
          <a:prstGeom prst="rect">
            <a:avLst/>
          </a:prstGeom>
          <a:noFill/>
          <a:ln w="9525">
            <a:noFill/>
            <a:miter lim="800000"/>
            <a:headEnd/>
            <a:tailEnd/>
          </a:ln>
        </p:spPr>
        <p:txBody>
          <a:bodyPr wrap="square">
            <a:spAutoFit/>
          </a:bodyPr>
          <a:lstStyle/>
          <a:p>
            <a:pPr lvl="1" eaLnBrk="1" hangingPunct="1"/>
            <a:r>
              <a:rPr lang="de-DE" sz="1600" dirty="0" smtClean="0">
                <a:solidFill>
                  <a:schemeClr val="bg1"/>
                </a:solidFill>
              </a:rPr>
              <a:t>Unter dem Begriff </a:t>
            </a:r>
            <a:r>
              <a:rPr lang="de-DE" sz="1600" b="1" dirty="0" smtClean="0">
                <a:solidFill>
                  <a:schemeClr val="bg1"/>
                </a:solidFill>
              </a:rPr>
              <a:t>öffentliche Güter</a:t>
            </a:r>
            <a:r>
              <a:rPr lang="de-DE" sz="1600" dirty="0" smtClean="0">
                <a:solidFill>
                  <a:schemeClr val="bg1"/>
                </a:solidFill>
              </a:rPr>
              <a:t> versteht man unter volkswirtschaftlichen Gesichtspunkten alle Güter sowie Dienstleistungen, die </a:t>
            </a:r>
            <a:r>
              <a:rPr lang="de-DE" sz="1600" dirty="0" smtClean="0">
                <a:solidFill>
                  <a:schemeClr val="bg1"/>
                </a:solidFill>
              </a:rPr>
              <a:t>jede*r </a:t>
            </a:r>
            <a:r>
              <a:rPr lang="de-DE" sz="1600" dirty="0" smtClean="0">
                <a:solidFill>
                  <a:schemeClr val="bg1"/>
                </a:solidFill>
              </a:rPr>
              <a:t>frei konsumieren kann, </a:t>
            </a:r>
          </a:p>
          <a:p>
            <a:pPr lvl="1" eaLnBrk="1" hangingPunct="1"/>
            <a:endParaRPr lang="de-DE" sz="800" dirty="0" smtClean="0">
              <a:solidFill>
                <a:schemeClr val="bg1"/>
              </a:solidFill>
            </a:endParaRPr>
          </a:p>
          <a:p>
            <a:pPr marL="742950" lvl="1" indent="-285750" eaLnBrk="1" hangingPunct="1">
              <a:buFontTx/>
              <a:buChar char="-"/>
            </a:pPr>
            <a:r>
              <a:rPr lang="de-DE" sz="1600" dirty="0" smtClean="0">
                <a:solidFill>
                  <a:schemeClr val="bg1"/>
                </a:solidFill>
              </a:rPr>
              <a:t>ohne dass </a:t>
            </a:r>
            <a:r>
              <a:rPr lang="de-DE" sz="1600" dirty="0" smtClean="0">
                <a:solidFill>
                  <a:schemeClr val="bg1"/>
                </a:solidFill>
              </a:rPr>
              <a:t>er*sie </a:t>
            </a:r>
            <a:r>
              <a:rPr lang="de-DE" sz="1600" dirty="0" smtClean="0">
                <a:solidFill>
                  <a:schemeClr val="bg1"/>
                </a:solidFill>
              </a:rPr>
              <a:t>daran gehindert werden </a:t>
            </a:r>
            <a:r>
              <a:rPr lang="de-DE" sz="1600" dirty="0">
                <a:solidFill>
                  <a:schemeClr val="bg1"/>
                </a:solidFill>
              </a:rPr>
              <a:t>kann </a:t>
            </a:r>
            <a:endParaRPr lang="de-DE" sz="1600" dirty="0" smtClean="0">
              <a:solidFill>
                <a:schemeClr val="bg1"/>
              </a:solidFill>
            </a:endParaRPr>
          </a:p>
          <a:p>
            <a:pPr lvl="1" eaLnBrk="1" hangingPunct="1">
              <a:tabLst>
                <a:tab pos="1431925" algn="l"/>
              </a:tabLst>
            </a:pPr>
            <a:r>
              <a:rPr lang="de-DE" sz="1600" dirty="0" smtClean="0">
                <a:solidFill>
                  <a:schemeClr val="bg1"/>
                </a:solidFill>
              </a:rPr>
              <a:t>	</a:t>
            </a:r>
            <a:r>
              <a:rPr lang="de-DE" sz="1600" b="1" dirty="0" smtClean="0">
                <a:solidFill>
                  <a:schemeClr val="bg1"/>
                </a:solidFill>
              </a:rPr>
              <a:t>= Nicht-Ausschließbarkeit </a:t>
            </a:r>
          </a:p>
          <a:p>
            <a:pPr lvl="1" eaLnBrk="1" hangingPunct="1">
              <a:tabLst>
                <a:tab pos="1431925" algn="l"/>
              </a:tabLst>
            </a:pPr>
            <a:endParaRPr lang="de-DE" sz="800" dirty="0" smtClean="0">
              <a:solidFill>
                <a:schemeClr val="bg1"/>
              </a:solidFill>
            </a:endParaRPr>
          </a:p>
          <a:p>
            <a:pPr marL="742950" lvl="1" indent="-285750" eaLnBrk="1" hangingPunct="1">
              <a:buFontTx/>
              <a:buChar char="-"/>
            </a:pPr>
            <a:r>
              <a:rPr lang="de-DE" sz="1600" dirty="0" smtClean="0">
                <a:solidFill>
                  <a:schemeClr val="bg1"/>
                </a:solidFill>
              </a:rPr>
              <a:t>und ohne dass </a:t>
            </a:r>
            <a:r>
              <a:rPr lang="de-DE" sz="1600" dirty="0" smtClean="0">
                <a:solidFill>
                  <a:schemeClr val="bg1"/>
                </a:solidFill>
              </a:rPr>
              <a:t>er*sie </a:t>
            </a:r>
            <a:r>
              <a:rPr lang="de-DE" sz="1600" dirty="0" smtClean="0">
                <a:solidFill>
                  <a:schemeClr val="bg1"/>
                </a:solidFill>
              </a:rPr>
              <a:t>damit anderen etwas wegnimmt </a:t>
            </a:r>
          </a:p>
          <a:p>
            <a:pPr lvl="1" eaLnBrk="1" hangingPunct="1">
              <a:tabLst>
                <a:tab pos="1431925" algn="l"/>
              </a:tabLst>
            </a:pPr>
            <a:r>
              <a:rPr lang="de-DE" sz="1600" dirty="0">
                <a:solidFill>
                  <a:schemeClr val="bg1"/>
                </a:solidFill>
              </a:rPr>
              <a:t>	</a:t>
            </a:r>
            <a:r>
              <a:rPr lang="de-DE" sz="1600" b="1" dirty="0" smtClean="0">
                <a:solidFill>
                  <a:schemeClr val="bg1"/>
                </a:solidFill>
              </a:rPr>
              <a:t>= Nicht-Rivalität. </a:t>
            </a:r>
          </a:p>
        </p:txBody>
      </p:sp>
      <p:sp>
        <p:nvSpPr>
          <p:cNvPr id="14342" name="Rechteck 5"/>
          <p:cNvSpPr>
            <a:spLocks noChangeArrowheads="1"/>
          </p:cNvSpPr>
          <p:nvPr/>
        </p:nvSpPr>
        <p:spPr bwMode="auto">
          <a:xfrm>
            <a:off x="395536" y="6519863"/>
            <a:ext cx="1728192" cy="215444"/>
          </a:xfrm>
          <a:prstGeom prst="rect">
            <a:avLst/>
          </a:prstGeom>
          <a:noFill/>
          <a:ln w="9525">
            <a:noFill/>
            <a:miter lim="800000"/>
            <a:headEnd/>
            <a:tailEnd/>
          </a:ln>
        </p:spPr>
        <p:txBody>
          <a:bodyPr wrap="square">
            <a:spAutoFit/>
          </a:bodyPr>
          <a:lstStyle/>
          <a:p>
            <a:pPr eaLnBrk="1" hangingPunct="1"/>
            <a:r>
              <a:rPr lang="de-DE" altLang="de-DE" sz="800" dirty="0">
                <a:solidFill>
                  <a:schemeClr val="bg1"/>
                </a:solidFill>
              </a:rPr>
              <a:t>(Foto</a:t>
            </a:r>
            <a:r>
              <a:rPr lang="de-DE" altLang="de-DE" sz="800" dirty="0" smtClean="0">
                <a:solidFill>
                  <a:schemeClr val="bg1"/>
                </a:solidFill>
              </a:rPr>
              <a:t>: © </a:t>
            </a:r>
            <a:r>
              <a:rPr lang="de-DE" altLang="de-DE" sz="800" dirty="0" err="1" smtClean="0">
                <a:solidFill>
                  <a:schemeClr val="bg1"/>
                </a:solidFill>
              </a:rPr>
              <a:t>Diana_Drubig</a:t>
            </a:r>
            <a:r>
              <a:rPr lang="de-DE" altLang="de-DE" sz="800" dirty="0">
                <a:solidFill>
                  <a:schemeClr val="bg1"/>
                </a:solidFill>
              </a:rPr>
              <a:t> – </a:t>
            </a:r>
            <a:r>
              <a:rPr lang="de-DE" altLang="de-DE" sz="800" dirty="0" err="1">
                <a:solidFill>
                  <a:schemeClr val="bg1"/>
                </a:solidFill>
              </a:rPr>
              <a:t>F</a:t>
            </a:r>
            <a:r>
              <a:rPr lang="de-DE" altLang="de-DE" sz="800" dirty="0" err="1" smtClean="0">
                <a:solidFill>
                  <a:schemeClr val="bg1"/>
                </a:solidFill>
              </a:rPr>
              <a:t>otolia</a:t>
            </a:r>
            <a:r>
              <a:rPr lang="de-DE" altLang="de-DE" sz="800" dirty="0" smtClean="0">
                <a:solidFill>
                  <a:schemeClr val="bg1"/>
                </a:solidFill>
              </a:rPr>
              <a:t>)</a:t>
            </a:r>
            <a:endParaRPr lang="de-DE" altLang="de-DE" sz="800" dirty="0"/>
          </a:p>
        </p:txBody>
      </p:sp>
      <p:sp>
        <p:nvSpPr>
          <p:cNvPr id="2" name="Foliennummernplatzhalter 1"/>
          <p:cNvSpPr>
            <a:spLocks noGrp="1"/>
          </p:cNvSpPr>
          <p:nvPr>
            <p:ph type="sldNum" sz="quarter" idx="12"/>
          </p:nvPr>
        </p:nvSpPr>
        <p:spPr/>
        <p:txBody>
          <a:bodyPr/>
          <a:lstStyle/>
          <a:p>
            <a:fld id="{CAD4A97C-D38B-4E87-AD4F-E8369B543530}" type="slidenum">
              <a:rPr lang="de-DE" altLang="de-DE" smtClean="0"/>
              <a:pPr/>
              <a:t>11</a:t>
            </a:fld>
            <a:endParaRPr lang="de-DE" altLang="de-DE" dirty="0"/>
          </a:p>
        </p:txBody>
      </p:sp>
      <p:pic>
        <p:nvPicPr>
          <p:cNvPr id="8" name="Picture 2" descr="Bildergebnis für leuchtturm im meer nacht"/>
          <p:cNvPicPr>
            <a:picLocks noChangeAspect="1" noChangeArrowheads="1"/>
          </p:cNvPicPr>
          <p:nvPr/>
        </p:nvPicPr>
        <p:blipFill>
          <a:blip r:embed="rId3" cstate="print"/>
          <a:srcRect/>
          <a:stretch>
            <a:fillRect/>
          </a:stretch>
        </p:blipFill>
        <p:spPr bwMode="auto">
          <a:xfrm>
            <a:off x="618940" y="2576038"/>
            <a:ext cx="2516767" cy="1887576"/>
          </a:xfrm>
          <a:prstGeom prst="rect">
            <a:avLst/>
          </a:prstGeom>
          <a:solidFill>
            <a:srgbClr val="FFFFFF">
              <a:shade val="85000"/>
            </a:srgbClr>
          </a:solidFill>
          <a:ln w="88900" cap="sq">
            <a:solidFill>
              <a:schemeClr val="bg1">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feld 2"/>
          <p:cNvSpPr txBox="1"/>
          <p:nvPr/>
        </p:nvSpPr>
        <p:spPr>
          <a:xfrm>
            <a:off x="588000" y="4593594"/>
            <a:ext cx="8160464" cy="1815882"/>
          </a:xfrm>
          <a:prstGeom prst="rect">
            <a:avLst/>
          </a:prstGeom>
          <a:noFill/>
        </p:spPr>
        <p:txBody>
          <a:bodyPr wrap="square" rtlCol="0">
            <a:spAutoFit/>
          </a:bodyPr>
          <a:lstStyle/>
          <a:p>
            <a:r>
              <a:rPr lang="de-DE" sz="1600" b="1" dirty="0" smtClean="0">
                <a:solidFill>
                  <a:schemeClr val="bg1"/>
                </a:solidFill>
              </a:rPr>
              <a:t>Beispiel Leuchtturm: </a:t>
            </a:r>
          </a:p>
          <a:p>
            <a:r>
              <a:rPr lang="de-DE" altLang="de-DE" sz="1600" dirty="0" smtClean="0">
                <a:solidFill>
                  <a:schemeClr val="bg1"/>
                </a:solidFill>
                <a:ea typeface="Myriad Bold"/>
                <a:cs typeface="Myriad Bold"/>
              </a:rPr>
              <a:t>Niemand </a:t>
            </a:r>
            <a:r>
              <a:rPr lang="de-DE" altLang="de-DE" sz="1600" dirty="0">
                <a:solidFill>
                  <a:schemeClr val="bg1"/>
                </a:solidFill>
                <a:ea typeface="Myriad Bold"/>
                <a:cs typeface="Myriad Bold"/>
              </a:rPr>
              <a:t>kann von der Nutzung des Scheinwerferlichtes ausgeschlossen werden, </a:t>
            </a:r>
            <a:r>
              <a:rPr lang="de-DE" sz="1600" dirty="0">
                <a:solidFill>
                  <a:schemeClr val="bg1"/>
                </a:solidFill>
              </a:rPr>
              <a:t>da jeder das Licht sieht, egal ob </a:t>
            </a:r>
            <a:r>
              <a:rPr lang="de-DE" sz="1600" dirty="0" smtClean="0">
                <a:solidFill>
                  <a:schemeClr val="bg1"/>
                </a:solidFill>
              </a:rPr>
              <a:t>er*sie </a:t>
            </a:r>
            <a:r>
              <a:rPr lang="de-DE" sz="1600" dirty="0">
                <a:solidFill>
                  <a:schemeClr val="bg1"/>
                </a:solidFill>
              </a:rPr>
              <a:t>dafür etwas getan hat oder nicht. </a:t>
            </a:r>
          </a:p>
          <a:p>
            <a:r>
              <a:rPr lang="de-DE" altLang="de-DE" sz="1600" dirty="0" smtClean="0">
                <a:solidFill>
                  <a:schemeClr val="bg1"/>
                </a:solidFill>
                <a:ea typeface="Myriad Bold"/>
                <a:cs typeface="Myriad Bold"/>
              </a:rPr>
              <a:t>Das </a:t>
            </a:r>
            <a:r>
              <a:rPr lang="de-DE" altLang="de-DE" sz="1600" dirty="0">
                <a:solidFill>
                  <a:schemeClr val="bg1"/>
                </a:solidFill>
                <a:ea typeface="Myriad Bold"/>
                <a:cs typeface="Myriad Bold"/>
              </a:rPr>
              <a:t>Scheinwerferlicht kann von </a:t>
            </a:r>
            <a:r>
              <a:rPr lang="de-DE" altLang="de-DE" sz="1600" dirty="0" smtClean="0">
                <a:solidFill>
                  <a:schemeClr val="bg1"/>
                </a:solidFill>
                <a:ea typeface="Myriad Bold"/>
                <a:cs typeface="Myriad Bold"/>
              </a:rPr>
              <a:t>einem </a:t>
            </a:r>
            <a:r>
              <a:rPr lang="de-DE" altLang="de-DE" sz="1600" dirty="0">
                <a:solidFill>
                  <a:schemeClr val="bg1"/>
                </a:solidFill>
                <a:ea typeface="Myriad Bold"/>
                <a:cs typeface="Myriad Bold"/>
              </a:rPr>
              <a:t>oder </a:t>
            </a:r>
            <a:r>
              <a:rPr lang="de-DE" altLang="de-DE" sz="1600" dirty="0" smtClean="0">
                <a:solidFill>
                  <a:schemeClr val="bg1"/>
                </a:solidFill>
                <a:ea typeface="Myriad Bold"/>
                <a:cs typeface="Myriad Bold"/>
              </a:rPr>
              <a:t>von 100 </a:t>
            </a:r>
            <a:r>
              <a:rPr lang="de-DE" altLang="de-DE" sz="1600" dirty="0">
                <a:solidFill>
                  <a:schemeClr val="bg1"/>
                </a:solidFill>
                <a:ea typeface="Myriad Bold"/>
                <a:cs typeface="Myriad Bold"/>
              </a:rPr>
              <a:t>Schiffen genutzt werden, ohne dass das Licht schwächer wird</a:t>
            </a:r>
            <a:r>
              <a:rPr lang="de-DE" altLang="de-DE" sz="1600" dirty="0" smtClean="0">
                <a:solidFill>
                  <a:schemeClr val="bg1"/>
                </a:solidFill>
                <a:ea typeface="Myriad Bold"/>
                <a:cs typeface="Myriad Bold"/>
              </a:rPr>
              <a:t>.</a:t>
            </a:r>
          </a:p>
          <a:p>
            <a:endParaRPr lang="de-DE" altLang="de-DE" sz="1600" dirty="0">
              <a:solidFill>
                <a:schemeClr val="bg1"/>
              </a:solidFill>
              <a:ea typeface="Myriad Bold"/>
              <a:cs typeface="Myriad Bold"/>
            </a:endParaRPr>
          </a:p>
          <a:p>
            <a:pPr algn="ctr"/>
            <a:r>
              <a:rPr lang="de-DE" altLang="de-DE" sz="1600" b="1" dirty="0" smtClean="0">
                <a:solidFill>
                  <a:schemeClr val="bg1"/>
                </a:solidFill>
                <a:ea typeface="Myriad Bold"/>
                <a:cs typeface="Myriad Bold"/>
              </a:rPr>
              <a:t>Welche anderen Beispiele für öffentliche Güter fallen euch ein?</a:t>
            </a:r>
            <a:endParaRPr lang="de-DE"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5" name="Textfeld 4"/>
          <p:cNvSpPr txBox="1"/>
          <p:nvPr/>
        </p:nvSpPr>
        <p:spPr>
          <a:xfrm>
            <a:off x="3149290" y="2754939"/>
            <a:ext cx="5688632" cy="2862322"/>
          </a:xfrm>
          <a:prstGeom prst="rect">
            <a:avLst/>
          </a:prstGeom>
          <a:noFill/>
        </p:spPr>
        <p:txBody>
          <a:bodyPr wrap="square" rtlCol="0">
            <a:spAutoFit/>
          </a:bodyPr>
          <a:lstStyle/>
          <a:p>
            <a:r>
              <a:rPr lang="de-DE" b="1" dirty="0" smtClean="0">
                <a:solidFill>
                  <a:schemeClr val="bg1"/>
                </a:solidFill>
              </a:rPr>
              <a:t>Trittbrettfahrerverhalten</a:t>
            </a:r>
          </a:p>
          <a:p>
            <a:endParaRPr lang="de-DE" dirty="0" smtClean="0">
              <a:solidFill>
                <a:schemeClr val="bg1"/>
              </a:solidFill>
            </a:endParaRPr>
          </a:p>
          <a:p>
            <a:pPr marL="630238" lvl="1" indent="9525"/>
            <a:r>
              <a:rPr lang="de-DE" dirty="0" smtClean="0">
                <a:solidFill>
                  <a:schemeClr val="bg1"/>
                </a:solidFill>
              </a:rPr>
              <a:t>Da niemand an der Nutzung eines öffentlichen Gutes gehindert werden kann, ist die Versuchung für </a:t>
            </a:r>
            <a:r>
              <a:rPr lang="de-DE" dirty="0" smtClean="0">
                <a:solidFill>
                  <a:schemeClr val="bg1"/>
                </a:solidFill>
              </a:rPr>
              <a:t>die*den Einzelne*n </a:t>
            </a:r>
            <a:r>
              <a:rPr lang="de-DE" dirty="0" smtClean="0">
                <a:solidFill>
                  <a:schemeClr val="bg1"/>
                </a:solidFill>
              </a:rPr>
              <a:t>groß, nichts oder möglichst wenig zur Bereitstellung des Gutes beizutragen und das Gut trotzdem zu nutzen. Dieses Verhalten wird als </a:t>
            </a:r>
            <a:r>
              <a:rPr lang="de-DE" b="1" dirty="0" smtClean="0">
                <a:solidFill>
                  <a:schemeClr val="bg1"/>
                </a:solidFill>
              </a:rPr>
              <a:t>Trittbrettfahrerverhalten</a:t>
            </a:r>
            <a:r>
              <a:rPr lang="de-DE" dirty="0" smtClean="0">
                <a:solidFill>
                  <a:schemeClr val="bg1"/>
                </a:solidFill>
              </a:rPr>
              <a:t> bezeichnet. </a:t>
            </a:r>
          </a:p>
          <a:p>
            <a:pPr marL="342900" indent="-342900"/>
            <a:endParaRPr lang="de-DE" dirty="0">
              <a:solidFill>
                <a:schemeClr val="bg1"/>
              </a:solidFill>
              <a:latin typeface="Myriad Bold"/>
              <a:cs typeface="Myriad Bold"/>
            </a:endParaRPr>
          </a:p>
        </p:txBody>
      </p:sp>
      <p:pic>
        <p:nvPicPr>
          <p:cNvPr id="2050" name="Picture 2" descr="Ähnliches Foto"/>
          <p:cNvPicPr>
            <a:picLocks noChangeAspect="1" noChangeArrowheads="1"/>
          </p:cNvPicPr>
          <p:nvPr/>
        </p:nvPicPr>
        <p:blipFill>
          <a:blip r:embed="rId3"/>
          <a:srcRect/>
          <a:stretch>
            <a:fillRect/>
          </a:stretch>
        </p:blipFill>
        <p:spPr bwMode="auto">
          <a:xfrm>
            <a:off x="251520" y="3425898"/>
            <a:ext cx="3039533" cy="2016224"/>
          </a:xfrm>
          <a:prstGeom prst="rect">
            <a:avLst/>
          </a:prstGeom>
          <a:solidFill>
            <a:srgbClr val="FFFFFF">
              <a:shade val="85000"/>
            </a:srgbClr>
          </a:solidFill>
          <a:ln w="88900" cap="sq">
            <a:solidFill>
              <a:schemeClr val="bg1">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Rechteck 5"/>
          <p:cNvSpPr>
            <a:spLocks noChangeArrowheads="1"/>
          </p:cNvSpPr>
          <p:nvPr/>
        </p:nvSpPr>
        <p:spPr bwMode="auto">
          <a:xfrm>
            <a:off x="467544" y="6513361"/>
            <a:ext cx="2493949" cy="338554"/>
          </a:xfrm>
          <a:prstGeom prst="rect">
            <a:avLst/>
          </a:prstGeom>
          <a:noFill/>
          <a:ln w="9525">
            <a:noFill/>
            <a:miter lim="800000"/>
            <a:headEnd/>
            <a:tailEnd/>
          </a:ln>
        </p:spPr>
        <p:txBody>
          <a:bodyPr wrap="square">
            <a:spAutoFit/>
          </a:bodyPr>
          <a:lstStyle/>
          <a:p>
            <a:pPr eaLnBrk="1" hangingPunct="1"/>
            <a:r>
              <a:rPr lang="de-DE" altLang="de-DE" sz="800" dirty="0">
                <a:solidFill>
                  <a:schemeClr val="bg1"/>
                </a:solidFill>
              </a:rPr>
              <a:t>(Foto: </a:t>
            </a:r>
            <a:r>
              <a:rPr lang="de-DE" altLang="de-DE" sz="800" dirty="0" smtClean="0">
                <a:solidFill>
                  <a:schemeClr val="bg1"/>
                </a:solidFill>
              </a:rPr>
              <a:t>Karl Göllner, www.myheimat.de)</a:t>
            </a:r>
            <a:endParaRPr lang="de-DE" altLang="de-DE" sz="800" dirty="0">
              <a:solidFill>
                <a:schemeClr val="bg1"/>
              </a:solidFill>
            </a:endParaRPr>
          </a:p>
          <a:p>
            <a:pPr eaLnBrk="1" hangingPunct="1"/>
            <a:endParaRPr lang="de-DE" altLang="de-DE" sz="800" dirty="0"/>
          </a:p>
        </p:txBody>
      </p:sp>
      <p:sp>
        <p:nvSpPr>
          <p:cNvPr id="2" name="Foliennummernplatzhalter 1"/>
          <p:cNvSpPr>
            <a:spLocks noGrp="1"/>
          </p:cNvSpPr>
          <p:nvPr>
            <p:ph type="sldNum" sz="quarter" idx="12"/>
          </p:nvPr>
        </p:nvSpPr>
        <p:spPr/>
        <p:txBody>
          <a:bodyPr/>
          <a:lstStyle/>
          <a:p>
            <a:fld id="{CAD4A97C-D38B-4E87-AD4F-E8369B543530}" type="slidenum">
              <a:rPr lang="de-DE" altLang="de-DE" smtClean="0"/>
              <a:pPr/>
              <a:t>12</a:t>
            </a:fld>
            <a:endParaRPr lang="de-DE" altLang="de-DE" dirty="0"/>
          </a:p>
        </p:txBody>
      </p:sp>
      <p:sp>
        <p:nvSpPr>
          <p:cNvPr id="8" name="Textfeld 3"/>
          <p:cNvSpPr txBox="1">
            <a:spLocks noChangeArrowheads="1"/>
          </p:cNvSpPr>
          <p:nvPr/>
        </p:nvSpPr>
        <p:spPr bwMode="auto">
          <a:xfrm>
            <a:off x="2627313" y="1831440"/>
            <a:ext cx="6732587" cy="523220"/>
          </a:xfrm>
          <a:prstGeom prst="rect">
            <a:avLst/>
          </a:prstGeom>
          <a:noFill/>
          <a:ln w="9525">
            <a:noFill/>
            <a:miter lim="800000"/>
            <a:headEnd/>
            <a:tailEnd/>
          </a:ln>
        </p:spPr>
        <p:txBody>
          <a:bodyPr>
            <a:spAutoFit/>
          </a:bodyPr>
          <a:lstStyle/>
          <a:p>
            <a:pPr eaLnBrk="1" hangingPunct="1"/>
            <a:r>
              <a:rPr lang="de-DE" altLang="de-DE" sz="2800" b="1" dirty="0" smtClean="0">
                <a:solidFill>
                  <a:schemeClr val="bg1"/>
                </a:solidFill>
                <a:latin typeface="Myriad Pro Cond"/>
                <a:ea typeface="Myriad Pro Cond"/>
                <a:cs typeface="Myriad Pro Cond"/>
              </a:rPr>
              <a:t>Thema: Öffentliche Güter</a:t>
            </a:r>
            <a:endParaRPr lang="de-DE" altLang="de-DE" sz="2800" dirty="0">
              <a:solidFill>
                <a:schemeClr val="bg1"/>
              </a:solidFill>
              <a:latin typeface="Calibri"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3"/>
          <p:cNvPicPr>
            <a:picLocks noChangeAspect="1" noChangeArrowheads="1"/>
          </p:cNvPicPr>
          <p:nvPr/>
        </p:nvPicPr>
        <p:blipFill>
          <a:blip r:embed="rId3" cstate="print"/>
          <a:srcRect/>
          <a:stretch>
            <a:fillRect/>
          </a:stretch>
        </p:blipFill>
        <p:spPr bwMode="auto">
          <a:xfrm>
            <a:off x="0" y="0"/>
            <a:ext cx="9359900" cy="7073900"/>
          </a:xfrm>
          <a:prstGeom prst="rect">
            <a:avLst/>
          </a:prstGeom>
          <a:noFill/>
          <a:ln w="9525">
            <a:noFill/>
            <a:miter lim="800000"/>
            <a:headEnd/>
            <a:tailEnd/>
          </a:ln>
        </p:spPr>
      </p:pic>
      <p:sp>
        <p:nvSpPr>
          <p:cNvPr id="8" name="Textfeld 3"/>
          <p:cNvSpPr txBox="1">
            <a:spLocks noChangeArrowheads="1"/>
          </p:cNvSpPr>
          <p:nvPr/>
        </p:nvSpPr>
        <p:spPr bwMode="auto">
          <a:xfrm>
            <a:off x="2416070" y="1861240"/>
            <a:ext cx="6732587" cy="430887"/>
          </a:xfrm>
          <a:prstGeom prst="rect">
            <a:avLst/>
          </a:prstGeom>
          <a:noFill/>
          <a:ln w="9525">
            <a:noFill/>
            <a:miter lim="800000"/>
            <a:headEnd/>
            <a:tailEnd/>
          </a:ln>
        </p:spPr>
        <p:txBody>
          <a:bodyPr>
            <a:spAutoFit/>
          </a:bodyPr>
          <a:lstStyle/>
          <a:p>
            <a:pPr eaLnBrk="1" hangingPunct="1"/>
            <a:r>
              <a:rPr lang="de-DE" altLang="de-DE" sz="2200" b="1" dirty="0" smtClean="0">
                <a:solidFill>
                  <a:schemeClr val="bg1"/>
                </a:solidFill>
                <a:ea typeface="Myriad Pro Cond"/>
              </a:rPr>
              <a:t>Thema: Prinzipien wirtschaftlichen Handelns</a:t>
            </a:r>
            <a:endParaRPr lang="de-DE" altLang="de-DE" sz="2200" dirty="0">
              <a:solidFill>
                <a:schemeClr val="bg1"/>
              </a:solidFill>
            </a:endParaRPr>
          </a:p>
        </p:txBody>
      </p:sp>
      <p:sp>
        <p:nvSpPr>
          <p:cNvPr id="10" name="Rectangle 2"/>
          <p:cNvSpPr>
            <a:spLocks noChangeArrowheads="1"/>
          </p:cNvSpPr>
          <p:nvPr/>
        </p:nvSpPr>
        <p:spPr bwMode="auto">
          <a:xfrm>
            <a:off x="-209576" y="2751129"/>
            <a:ext cx="9144000" cy="0"/>
          </a:xfrm>
          <a:prstGeom prst="rect">
            <a:avLst/>
          </a:prstGeom>
          <a:noFill/>
          <a:ln w="38100">
            <a:noFill/>
            <a:miter lim="800000"/>
            <a:headEnd/>
            <a:tailEnd/>
          </a:ln>
        </p:spPr>
        <p:txBody>
          <a:bodyPr wrap="none" anchor="ctr">
            <a:spAutoFit/>
          </a:bodyPr>
          <a:lstStyle/>
          <a:p>
            <a:pPr>
              <a:tabLst>
                <a:tab pos="449263" algn="r"/>
                <a:tab pos="2879725" algn="ctr"/>
                <a:tab pos="5761038" algn="r"/>
              </a:tabLst>
            </a:pPr>
            <a:endParaRPr lang="de-DE"/>
          </a:p>
        </p:txBody>
      </p:sp>
      <p:grpSp>
        <p:nvGrpSpPr>
          <p:cNvPr id="2" name="Gruppieren 1"/>
          <p:cNvGrpSpPr/>
          <p:nvPr/>
        </p:nvGrpSpPr>
        <p:grpSpPr>
          <a:xfrm>
            <a:off x="857224" y="2481266"/>
            <a:ext cx="7913688" cy="386926"/>
            <a:chOff x="857224" y="2481265"/>
            <a:chExt cx="7913688" cy="606425"/>
          </a:xfrm>
        </p:grpSpPr>
        <p:sp>
          <p:nvSpPr>
            <p:cNvPr id="26" name="Rectangle 19"/>
            <p:cNvSpPr>
              <a:spLocks noChangeArrowheads="1"/>
            </p:cNvSpPr>
            <p:nvPr/>
          </p:nvSpPr>
          <p:spPr bwMode="auto">
            <a:xfrm>
              <a:off x="857224" y="2481265"/>
              <a:ext cx="7913688" cy="606425"/>
            </a:xfrm>
            <a:prstGeom prst="rect">
              <a:avLst/>
            </a:prstGeom>
            <a:solidFill>
              <a:schemeClr val="accent3">
                <a:lumMod val="60000"/>
                <a:lumOff val="40000"/>
              </a:schemeClr>
            </a:solidFill>
            <a:ln w="15875">
              <a:solidFill>
                <a:schemeClr val="accent4">
                  <a:lumMod val="75000"/>
                </a:schemeClr>
              </a:solidFill>
              <a:miter lim="800000"/>
              <a:headEnd/>
              <a:tailEnd/>
            </a:ln>
          </p:spPr>
          <p:txBody>
            <a:bodyPr/>
            <a:lstStyle/>
            <a:p>
              <a:endParaRPr lang="de-DE" dirty="0">
                <a:solidFill>
                  <a:srgbClr val="3C1F5F"/>
                </a:solidFill>
              </a:endParaRPr>
            </a:p>
          </p:txBody>
        </p:sp>
        <p:sp>
          <p:nvSpPr>
            <p:cNvPr id="27" name="Rectangle 20"/>
            <p:cNvSpPr>
              <a:spLocks noChangeArrowheads="1"/>
            </p:cNvSpPr>
            <p:nvPr/>
          </p:nvSpPr>
          <p:spPr bwMode="auto">
            <a:xfrm>
              <a:off x="1000100" y="2561067"/>
              <a:ext cx="7643866" cy="434138"/>
            </a:xfrm>
            <a:prstGeom prst="rect">
              <a:avLst/>
            </a:prstGeom>
            <a:noFill/>
            <a:ln w="15875">
              <a:noFill/>
              <a:miter lim="800000"/>
              <a:headEnd/>
              <a:tailEnd/>
            </a:ln>
          </p:spPr>
          <p:txBody>
            <a:bodyPr wrap="square" lIns="0" tIns="0" rIns="0" bIns="0">
              <a:spAutoFit/>
            </a:bodyPr>
            <a:lstStyle/>
            <a:p>
              <a:pPr algn="ctr"/>
              <a:r>
                <a:rPr lang="de-DE" b="1" dirty="0" smtClean="0">
                  <a:solidFill>
                    <a:srgbClr val="3C1F5F"/>
                  </a:solidFill>
                </a:rPr>
                <a:t>Marktteilnehmer*innen </a:t>
              </a:r>
              <a:r>
                <a:rPr lang="de-DE" b="1" dirty="0" smtClean="0">
                  <a:solidFill>
                    <a:srgbClr val="3C1F5F"/>
                  </a:solidFill>
                </a:rPr>
                <a:t>handeln nach einem ökonomischen </a:t>
              </a:r>
              <a:r>
                <a:rPr lang="de-DE" b="1" dirty="0">
                  <a:solidFill>
                    <a:srgbClr val="3C1F5F"/>
                  </a:solidFill>
                </a:rPr>
                <a:t>Prinzip</a:t>
              </a:r>
              <a:endParaRPr lang="de-DE" dirty="0">
                <a:solidFill>
                  <a:srgbClr val="3C1F5F"/>
                </a:solidFill>
              </a:endParaRPr>
            </a:p>
          </p:txBody>
        </p:sp>
      </p:grpSp>
      <p:sp>
        <p:nvSpPr>
          <p:cNvPr id="28" name="Freeform 32"/>
          <p:cNvSpPr>
            <a:spLocks/>
          </p:cNvSpPr>
          <p:nvPr/>
        </p:nvSpPr>
        <p:spPr bwMode="auto">
          <a:xfrm>
            <a:off x="1633512" y="2924944"/>
            <a:ext cx="590550" cy="427274"/>
          </a:xfrm>
          <a:custGeom>
            <a:avLst/>
            <a:gdLst>
              <a:gd name="T0" fmla="*/ 92 w 372"/>
              <a:gd name="T1" fmla="*/ 0 h 462"/>
              <a:gd name="T2" fmla="*/ 278 w 372"/>
              <a:gd name="T3" fmla="*/ 0 h 462"/>
              <a:gd name="T4" fmla="*/ 278 w 372"/>
              <a:gd name="T5" fmla="*/ 367 h 462"/>
              <a:gd name="T6" fmla="*/ 372 w 372"/>
              <a:gd name="T7" fmla="*/ 367 h 462"/>
              <a:gd name="T8" fmla="*/ 186 w 372"/>
              <a:gd name="T9" fmla="*/ 462 h 462"/>
              <a:gd name="T10" fmla="*/ 0 w 372"/>
              <a:gd name="T11" fmla="*/ 367 h 462"/>
              <a:gd name="T12" fmla="*/ 92 w 372"/>
              <a:gd name="T13" fmla="*/ 367 h 462"/>
              <a:gd name="T14" fmla="*/ 92 w 372"/>
              <a:gd name="T15" fmla="*/ 0 h 462"/>
              <a:gd name="T16" fmla="*/ 0 60000 65536"/>
              <a:gd name="T17" fmla="*/ 0 60000 65536"/>
              <a:gd name="T18" fmla="*/ 0 60000 65536"/>
              <a:gd name="T19" fmla="*/ 0 60000 65536"/>
              <a:gd name="T20" fmla="*/ 0 60000 65536"/>
              <a:gd name="T21" fmla="*/ 0 60000 65536"/>
              <a:gd name="T22" fmla="*/ 0 60000 65536"/>
              <a:gd name="T23" fmla="*/ 0 60000 65536"/>
              <a:gd name="T24" fmla="*/ 0 w 372"/>
              <a:gd name="T25" fmla="*/ 0 h 462"/>
              <a:gd name="T26" fmla="*/ 372 w 372"/>
              <a:gd name="T27" fmla="*/ 462 h 4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2" h="462">
                <a:moveTo>
                  <a:pt x="92" y="0"/>
                </a:moveTo>
                <a:lnTo>
                  <a:pt x="278" y="0"/>
                </a:lnTo>
                <a:lnTo>
                  <a:pt x="278" y="367"/>
                </a:lnTo>
                <a:lnTo>
                  <a:pt x="372" y="367"/>
                </a:lnTo>
                <a:lnTo>
                  <a:pt x="186" y="462"/>
                </a:lnTo>
                <a:lnTo>
                  <a:pt x="0" y="367"/>
                </a:lnTo>
                <a:lnTo>
                  <a:pt x="92" y="367"/>
                </a:lnTo>
                <a:lnTo>
                  <a:pt x="92" y="0"/>
                </a:lnTo>
                <a:close/>
              </a:path>
            </a:pathLst>
          </a:custGeom>
          <a:solidFill>
            <a:schemeClr val="accent3">
              <a:lumMod val="60000"/>
              <a:lumOff val="40000"/>
            </a:schemeClr>
          </a:solidFill>
          <a:ln w="15875">
            <a:solidFill>
              <a:schemeClr val="accent4">
                <a:lumMod val="75000"/>
              </a:schemeClr>
            </a:solidFill>
            <a:round/>
            <a:headEnd/>
            <a:tailEnd/>
          </a:ln>
        </p:spPr>
        <p:txBody>
          <a:bodyPr/>
          <a:lstStyle/>
          <a:p>
            <a:endParaRPr lang="de-DE"/>
          </a:p>
        </p:txBody>
      </p:sp>
      <p:sp>
        <p:nvSpPr>
          <p:cNvPr id="77" name="Rectangle 21"/>
          <p:cNvSpPr>
            <a:spLocks noChangeArrowheads="1"/>
          </p:cNvSpPr>
          <p:nvPr/>
        </p:nvSpPr>
        <p:spPr bwMode="auto">
          <a:xfrm>
            <a:off x="837380" y="3429000"/>
            <a:ext cx="2428892" cy="546312"/>
          </a:xfrm>
          <a:prstGeom prst="rect">
            <a:avLst/>
          </a:prstGeom>
          <a:solidFill>
            <a:schemeClr val="accent3">
              <a:lumMod val="60000"/>
              <a:lumOff val="40000"/>
            </a:schemeClr>
          </a:solidFill>
          <a:ln w="15875">
            <a:solidFill>
              <a:schemeClr val="accent4">
                <a:lumMod val="75000"/>
              </a:schemeClr>
            </a:solidFill>
            <a:round/>
            <a:headEnd/>
            <a:tailEnd/>
          </a:ln>
        </p:spPr>
        <p:txBody>
          <a:bodyPr anchor="ctr"/>
          <a:lstStyle/>
          <a:p>
            <a:pPr algn="ctr"/>
            <a:r>
              <a:rPr lang="de-DE" b="1" dirty="0" smtClean="0">
                <a:solidFill>
                  <a:srgbClr val="3C1F5F"/>
                </a:solidFill>
              </a:rPr>
              <a:t>Kostenminimierung</a:t>
            </a:r>
            <a:endParaRPr lang="de-DE" dirty="0">
              <a:solidFill>
                <a:srgbClr val="3C1F5F"/>
              </a:solidFill>
            </a:endParaRPr>
          </a:p>
        </p:txBody>
      </p:sp>
      <p:sp>
        <p:nvSpPr>
          <p:cNvPr id="79" name="Rectangle 21"/>
          <p:cNvSpPr>
            <a:spLocks noChangeArrowheads="1"/>
          </p:cNvSpPr>
          <p:nvPr/>
        </p:nvSpPr>
        <p:spPr bwMode="auto">
          <a:xfrm>
            <a:off x="6287922" y="3395357"/>
            <a:ext cx="2428892" cy="579955"/>
          </a:xfrm>
          <a:prstGeom prst="rect">
            <a:avLst/>
          </a:prstGeom>
          <a:solidFill>
            <a:schemeClr val="accent3">
              <a:lumMod val="60000"/>
              <a:lumOff val="40000"/>
            </a:schemeClr>
          </a:solidFill>
          <a:ln w="15875">
            <a:solidFill>
              <a:schemeClr val="accent4">
                <a:lumMod val="75000"/>
              </a:schemeClr>
            </a:solidFill>
            <a:round/>
            <a:headEnd/>
            <a:tailEnd/>
          </a:ln>
        </p:spPr>
        <p:txBody>
          <a:bodyPr anchor="ctr"/>
          <a:lstStyle/>
          <a:p>
            <a:pPr algn="ctr"/>
            <a:r>
              <a:rPr lang="de-DE" b="1" dirty="0" smtClean="0">
                <a:solidFill>
                  <a:srgbClr val="3C1F5F"/>
                </a:solidFill>
              </a:rPr>
              <a:t>Nutzen-/Gewinn-maximierung</a:t>
            </a:r>
            <a:endParaRPr lang="de-DE" dirty="0">
              <a:solidFill>
                <a:srgbClr val="3C1F5F"/>
              </a:solidFill>
            </a:endParaRPr>
          </a:p>
        </p:txBody>
      </p:sp>
      <p:sp>
        <p:nvSpPr>
          <p:cNvPr id="80" name="Textfeld 79"/>
          <p:cNvSpPr txBox="1"/>
          <p:nvPr/>
        </p:nvSpPr>
        <p:spPr>
          <a:xfrm>
            <a:off x="1368253" y="6003925"/>
            <a:ext cx="6891630" cy="646331"/>
          </a:xfrm>
          <a:prstGeom prst="rect">
            <a:avLst/>
          </a:prstGeom>
          <a:noFill/>
        </p:spPr>
        <p:txBody>
          <a:bodyPr wrap="none" rtlCol="0">
            <a:spAutoFit/>
          </a:bodyPr>
          <a:lstStyle/>
          <a:p>
            <a:pPr algn="ctr"/>
            <a:r>
              <a:rPr lang="de-DE" b="1" dirty="0" smtClean="0">
                <a:solidFill>
                  <a:schemeClr val="bg1"/>
                </a:solidFill>
              </a:rPr>
              <a:t>Erkläre an einem selbstgewählten Beispiel, wie Unternehmen </a:t>
            </a:r>
            <a:br>
              <a:rPr lang="de-DE" b="1" dirty="0" smtClean="0">
                <a:solidFill>
                  <a:schemeClr val="bg1"/>
                </a:solidFill>
              </a:rPr>
            </a:br>
            <a:r>
              <a:rPr lang="de-DE" b="1" dirty="0" smtClean="0">
                <a:solidFill>
                  <a:schemeClr val="bg1"/>
                </a:solidFill>
              </a:rPr>
              <a:t>diese Ziele umsetzen? </a:t>
            </a:r>
            <a:endParaRPr lang="de-DE" b="1" dirty="0">
              <a:solidFill>
                <a:schemeClr val="bg1"/>
              </a:solidFill>
            </a:endParaRPr>
          </a:p>
        </p:txBody>
      </p:sp>
      <p:sp>
        <p:nvSpPr>
          <p:cNvPr id="17" name="Rectangle 21"/>
          <p:cNvSpPr>
            <a:spLocks noChangeArrowheads="1"/>
          </p:cNvSpPr>
          <p:nvPr/>
        </p:nvSpPr>
        <p:spPr bwMode="auto">
          <a:xfrm>
            <a:off x="857224" y="4883704"/>
            <a:ext cx="7913688" cy="849552"/>
          </a:xfrm>
          <a:prstGeom prst="rect">
            <a:avLst/>
          </a:prstGeom>
          <a:solidFill>
            <a:schemeClr val="accent3">
              <a:lumMod val="60000"/>
              <a:lumOff val="40000"/>
            </a:schemeClr>
          </a:solidFill>
          <a:ln w="15875">
            <a:solidFill>
              <a:schemeClr val="accent4">
                <a:lumMod val="75000"/>
              </a:schemeClr>
            </a:solidFill>
            <a:round/>
            <a:headEnd/>
            <a:tailEnd/>
          </a:ln>
        </p:spPr>
        <p:txBody>
          <a:bodyPr/>
          <a:lstStyle/>
          <a:p>
            <a:pPr algn="ctr"/>
            <a:r>
              <a:rPr lang="de-DE" b="1" dirty="0" smtClean="0">
                <a:solidFill>
                  <a:srgbClr val="3C1F5F"/>
                </a:solidFill>
              </a:rPr>
              <a:t>Homo oeconomicus</a:t>
            </a:r>
          </a:p>
          <a:p>
            <a:pPr algn="ctr"/>
            <a:r>
              <a:rPr lang="de-DE" sz="1600" dirty="0">
                <a:solidFill>
                  <a:schemeClr val="accent4">
                    <a:lumMod val="50000"/>
                  </a:schemeClr>
                </a:solidFill>
              </a:rPr>
              <a:t>Der Homo oeconomicus bezeichnet </a:t>
            </a:r>
            <a:r>
              <a:rPr lang="de-DE" sz="1600" dirty="0" smtClean="0">
                <a:solidFill>
                  <a:schemeClr val="accent4">
                    <a:lumMod val="50000"/>
                  </a:schemeClr>
                </a:solidFill>
              </a:rPr>
              <a:t>einen </a:t>
            </a:r>
            <a:r>
              <a:rPr lang="de-DE" sz="1600" dirty="0">
                <a:solidFill>
                  <a:schemeClr val="accent4">
                    <a:lumMod val="50000"/>
                  </a:schemeClr>
                </a:solidFill>
              </a:rPr>
              <a:t>(fiktiven) Akteur, </a:t>
            </a:r>
            <a:r>
              <a:rPr lang="de-DE" sz="1600" dirty="0" smtClean="0">
                <a:solidFill>
                  <a:schemeClr val="accent4">
                    <a:lumMod val="50000"/>
                  </a:schemeClr>
                </a:solidFill>
              </a:rPr>
              <a:t>der eigeninteressiert und </a:t>
            </a:r>
            <a:r>
              <a:rPr lang="de-DE" sz="1600" dirty="0">
                <a:solidFill>
                  <a:schemeClr val="accent4">
                    <a:lumMod val="50000"/>
                  </a:schemeClr>
                </a:solidFill>
              </a:rPr>
              <a:t>rational </a:t>
            </a:r>
            <a:r>
              <a:rPr lang="de-DE" sz="1600" dirty="0" smtClean="0">
                <a:solidFill>
                  <a:schemeClr val="accent4">
                    <a:lumMod val="50000"/>
                  </a:schemeClr>
                </a:solidFill>
              </a:rPr>
              <a:t>handelt und seinen Nutzen maximiert.</a:t>
            </a:r>
            <a:endParaRPr lang="de-DE" dirty="0">
              <a:solidFill>
                <a:srgbClr val="3C1F5F"/>
              </a:solidFill>
            </a:endParaRPr>
          </a:p>
        </p:txBody>
      </p:sp>
      <p:sp>
        <p:nvSpPr>
          <p:cNvPr id="18" name="Freeform 32"/>
          <p:cNvSpPr>
            <a:spLocks/>
          </p:cNvSpPr>
          <p:nvPr/>
        </p:nvSpPr>
        <p:spPr bwMode="auto">
          <a:xfrm rot="19124116">
            <a:off x="1921499" y="4036816"/>
            <a:ext cx="590550" cy="833212"/>
          </a:xfrm>
          <a:custGeom>
            <a:avLst/>
            <a:gdLst>
              <a:gd name="T0" fmla="*/ 92 w 372"/>
              <a:gd name="T1" fmla="*/ 0 h 462"/>
              <a:gd name="T2" fmla="*/ 278 w 372"/>
              <a:gd name="T3" fmla="*/ 0 h 462"/>
              <a:gd name="T4" fmla="*/ 278 w 372"/>
              <a:gd name="T5" fmla="*/ 367 h 462"/>
              <a:gd name="T6" fmla="*/ 372 w 372"/>
              <a:gd name="T7" fmla="*/ 367 h 462"/>
              <a:gd name="T8" fmla="*/ 186 w 372"/>
              <a:gd name="T9" fmla="*/ 462 h 462"/>
              <a:gd name="T10" fmla="*/ 0 w 372"/>
              <a:gd name="T11" fmla="*/ 367 h 462"/>
              <a:gd name="T12" fmla="*/ 92 w 372"/>
              <a:gd name="T13" fmla="*/ 367 h 462"/>
              <a:gd name="T14" fmla="*/ 92 w 372"/>
              <a:gd name="T15" fmla="*/ 0 h 462"/>
              <a:gd name="T16" fmla="*/ 0 60000 65536"/>
              <a:gd name="T17" fmla="*/ 0 60000 65536"/>
              <a:gd name="T18" fmla="*/ 0 60000 65536"/>
              <a:gd name="T19" fmla="*/ 0 60000 65536"/>
              <a:gd name="T20" fmla="*/ 0 60000 65536"/>
              <a:gd name="T21" fmla="*/ 0 60000 65536"/>
              <a:gd name="T22" fmla="*/ 0 60000 65536"/>
              <a:gd name="T23" fmla="*/ 0 60000 65536"/>
              <a:gd name="T24" fmla="*/ 0 w 372"/>
              <a:gd name="T25" fmla="*/ 0 h 462"/>
              <a:gd name="T26" fmla="*/ 372 w 372"/>
              <a:gd name="T27" fmla="*/ 462 h 4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2" h="462">
                <a:moveTo>
                  <a:pt x="92" y="0"/>
                </a:moveTo>
                <a:lnTo>
                  <a:pt x="278" y="0"/>
                </a:lnTo>
                <a:lnTo>
                  <a:pt x="278" y="367"/>
                </a:lnTo>
                <a:lnTo>
                  <a:pt x="372" y="367"/>
                </a:lnTo>
                <a:lnTo>
                  <a:pt x="186" y="462"/>
                </a:lnTo>
                <a:lnTo>
                  <a:pt x="0" y="367"/>
                </a:lnTo>
                <a:lnTo>
                  <a:pt x="92" y="367"/>
                </a:lnTo>
                <a:lnTo>
                  <a:pt x="92" y="0"/>
                </a:lnTo>
                <a:close/>
              </a:path>
            </a:pathLst>
          </a:custGeom>
          <a:solidFill>
            <a:schemeClr val="accent3">
              <a:lumMod val="60000"/>
              <a:lumOff val="40000"/>
            </a:schemeClr>
          </a:solidFill>
          <a:ln w="15875">
            <a:solidFill>
              <a:schemeClr val="accent4">
                <a:lumMod val="75000"/>
              </a:schemeClr>
            </a:solidFill>
            <a:round/>
            <a:headEnd/>
            <a:tailEnd/>
          </a:ln>
        </p:spPr>
        <p:txBody>
          <a:bodyPr/>
          <a:lstStyle/>
          <a:p>
            <a:endParaRPr lang="de-DE"/>
          </a:p>
        </p:txBody>
      </p:sp>
      <p:sp>
        <p:nvSpPr>
          <p:cNvPr id="22" name="Freeform 32"/>
          <p:cNvSpPr>
            <a:spLocks/>
          </p:cNvSpPr>
          <p:nvPr/>
        </p:nvSpPr>
        <p:spPr bwMode="auto">
          <a:xfrm>
            <a:off x="7330135" y="2924944"/>
            <a:ext cx="590550" cy="427274"/>
          </a:xfrm>
          <a:custGeom>
            <a:avLst/>
            <a:gdLst>
              <a:gd name="T0" fmla="*/ 92 w 372"/>
              <a:gd name="T1" fmla="*/ 0 h 462"/>
              <a:gd name="T2" fmla="*/ 278 w 372"/>
              <a:gd name="T3" fmla="*/ 0 h 462"/>
              <a:gd name="T4" fmla="*/ 278 w 372"/>
              <a:gd name="T5" fmla="*/ 367 h 462"/>
              <a:gd name="T6" fmla="*/ 372 w 372"/>
              <a:gd name="T7" fmla="*/ 367 h 462"/>
              <a:gd name="T8" fmla="*/ 186 w 372"/>
              <a:gd name="T9" fmla="*/ 462 h 462"/>
              <a:gd name="T10" fmla="*/ 0 w 372"/>
              <a:gd name="T11" fmla="*/ 367 h 462"/>
              <a:gd name="T12" fmla="*/ 92 w 372"/>
              <a:gd name="T13" fmla="*/ 367 h 462"/>
              <a:gd name="T14" fmla="*/ 92 w 372"/>
              <a:gd name="T15" fmla="*/ 0 h 462"/>
              <a:gd name="T16" fmla="*/ 0 60000 65536"/>
              <a:gd name="T17" fmla="*/ 0 60000 65536"/>
              <a:gd name="T18" fmla="*/ 0 60000 65536"/>
              <a:gd name="T19" fmla="*/ 0 60000 65536"/>
              <a:gd name="T20" fmla="*/ 0 60000 65536"/>
              <a:gd name="T21" fmla="*/ 0 60000 65536"/>
              <a:gd name="T22" fmla="*/ 0 60000 65536"/>
              <a:gd name="T23" fmla="*/ 0 60000 65536"/>
              <a:gd name="T24" fmla="*/ 0 w 372"/>
              <a:gd name="T25" fmla="*/ 0 h 462"/>
              <a:gd name="T26" fmla="*/ 372 w 372"/>
              <a:gd name="T27" fmla="*/ 462 h 4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2" h="462">
                <a:moveTo>
                  <a:pt x="92" y="0"/>
                </a:moveTo>
                <a:lnTo>
                  <a:pt x="278" y="0"/>
                </a:lnTo>
                <a:lnTo>
                  <a:pt x="278" y="367"/>
                </a:lnTo>
                <a:lnTo>
                  <a:pt x="372" y="367"/>
                </a:lnTo>
                <a:lnTo>
                  <a:pt x="186" y="462"/>
                </a:lnTo>
                <a:lnTo>
                  <a:pt x="0" y="367"/>
                </a:lnTo>
                <a:lnTo>
                  <a:pt x="92" y="367"/>
                </a:lnTo>
                <a:lnTo>
                  <a:pt x="92" y="0"/>
                </a:lnTo>
                <a:close/>
              </a:path>
            </a:pathLst>
          </a:custGeom>
          <a:solidFill>
            <a:schemeClr val="accent3">
              <a:lumMod val="60000"/>
              <a:lumOff val="40000"/>
            </a:schemeClr>
          </a:solidFill>
          <a:ln w="15875">
            <a:solidFill>
              <a:schemeClr val="accent4">
                <a:lumMod val="75000"/>
              </a:schemeClr>
            </a:solidFill>
            <a:round/>
            <a:headEnd/>
            <a:tailEnd/>
          </a:ln>
        </p:spPr>
        <p:txBody>
          <a:bodyPr/>
          <a:lstStyle/>
          <a:p>
            <a:endParaRPr lang="de-DE"/>
          </a:p>
        </p:txBody>
      </p:sp>
      <p:sp>
        <p:nvSpPr>
          <p:cNvPr id="23" name="Foliennummernplatzhalter 1"/>
          <p:cNvSpPr>
            <a:spLocks noGrp="1"/>
          </p:cNvSpPr>
          <p:nvPr>
            <p:ph type="sldNum" sz="quarter" idx="12"/>
          </p:nvPr>
        </p:nvSpPr>
        <p:spPr>
          <a:xfrm>
            <a:off x="6553200" y="6356350"/>
            <a:ext cx="2133600" cy="365125"/>
          </a:xfrm>
        </p:spPr>
        <p:txBody>
          <a:bodyPr/>
          <a:lstStyle/>
          <a:p>
            <a:r>
              <a:rPr lang="de-DE" altLang="de-DE" dirty="0" smtClean="0"/>
              <a:t>13</a:t>
            </a:r>
            <a:endParaRPr lang="de-DE" altLang="de-DE" dirty="0"/>
          </a:p>
        </p:txBody>
      </p:sp>
      <p:pic>
        <p:nvPicPr>
          <p:cNvPr id="3" name="Grafik 2"/>
          <p:cNvPicPr>
            <a:picLocks noChangeAspect="1"/>
          </p:cNvPicPr>
          <p:nvPr/>
        </p:nvPicPr>
        <p:blipFill>
          <a:blip r:embed="rId4"/>
          <a:stretch>
            <a:fillRect/>
          </a:stretch>
        </p:blipFill>
        <p:spPr>
          <a:xfrm>
            <a:off x="4283968" y="3222638"/>
            <a:ext cx="1172410" cy="1502506"/>
          </a:xfrm>
          <a:prstGeom prst="rect">
            <a:avLst/>
          </a:prstGeom>
          <a:ln w="25400">
            <a:solidFill>
              <a:schemeClr val="accent4">
                <a:lumMod val="50000"/>
              </a:schemeClr>
            </a:solidFill>
          </a:ln>
        </p:spPr>
      </p:pic>
      <p:sp>
        <p:nvSpPr>
          <p:cNvPr id="25" name="Freeform 32"/>
          <p:cNvSpPr>
            <a:spLocks/>
          </p:cNvSpPr>
          <p:nvPr/>
        </p:nvSpPr>
        <p:spPr bwMode="auto">
          <a:xfrm rot="2824119">
            <a:off x="7044655" y="3985718"/>
            <a:ext cx="590550" cy="879482"/>
          </a:xfrm>
          <a:custGeom>
            <a:avLst/>
            <a:gdLst>
              <a:gd name="T0" fmla="*/ 92 w 372"/>
              <a:gd name="T1" fmla="*/ 0 h 462"/>
              <a:gd name="T2" fmla="*/ 278 w 372"/>
              <a:gd name="T3" fmla="*/ 0 h 462"/>
              <a:gd name="T4" fmla="*/ 278 w 372"/>
              <a:gd name="T5" fmla="*/ 367 h 462"/>
              <a:gd name="T6" fmla="*/ 372 w 372"/>
              <a:gd name="T7" fmla="*/ 367 h 462"/>
              <a:gd name="T8" fmla="*/ 186 w 372"/>
              <a:gd name="T9" fmla="*/ 462 h 462"/>
              <a:gd name="T10" fmla="*/ 0 w 372"/>
              <a:gd name="T11" fmla="*/ 367 h 462"/>
              <a:gd name="T12" fmla="*/ 92 w 372"/>
              <a:gd name="T13" fmla="*/ 367 h 462"/>
              <a:gd name="T14" fmla="*/ 92 w 372"/>
              <a:gd name="T15" fmla="*/ 0 h 462"/>
              <a:gd name="T16" fmla="*/ 0 60000 65536"/>
              <a:gd name="T17" fmla="*/ 0 60000 65536"/>
              <a:gd name="T18" fmla="*/ 0 60000 65536"/>
              <a:gd name="T19" fmla="*/ 0 60000 65536"/>
              <a:gd name="T20" fmla="*/ 0 60000 65536"/>
              <a:gd name="T21" fmla="*/ 0 60000 65536"/>
              <a:gd name="T22" fmla="*/ 0 60000 65536"/>
              <a:gd name="T23" fmla="*/ 0 60000 65536"/>
              <a:gd name="T24" fmla="*/ 0 w 372"/>
              <a:gd name="T25" fmla="*/ 0 h 462"/>
              <a:gd name="T26" fmla="*/ 372 w 372"/>
              <a:gd name="T27" fmla="*/ 462 h 4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2" h="462">
                <a:moveTo>
                  <a:pt x="92" y="0"/>
                </a:moveTo>
                <a:lnTo>
                  <a:pt x="278" y="0"/>
                </a:lnTo>
                <a:lnTo>
                  <a:pt x="278" y="367"/>
                </a:lnTo>
                <a:lnTo>
                  <a:pt x="372" y="367"/>
                </a:lnTo>
                <a:lnTo>
                  <a:pt x="186" y="462"/>
                </a:lnTo>
                <a:lnTo>
                  <a:pt x="0" y="367"/>
                </a:lnTo>
                <a:lnTo>
                  <a:pt x="92" y="367"/>
                </a:lnTo>
                <a:lnTo>
                  <a:pt x="92" y="0"/>
                </a:lnTo>
                <a:close/>
              </a:path>
            </a:pathLst>
          </a:custGeom>
          <a:solidFill>
            <a:schemeClr val="accent3">
              <a:lumMod val="60000"/>
              <a:lumOff val="40000"/>
            </a:schemeClr>
          </a:solidFill>
          <a:ln w="15875">
            <a:solidFill>
              <a:schemeClr val="accent4">
                <a:lumMod val="75000"/>
              </a:schemeClr>
            </a:solidFill>
            <a:round/>
            <a:headEnd/>
            <a:tailEnd/>
          </a:ln>
        </p:spPr>
        <p:txBody>
          <a:bodyPr/>
          <a:lstStyle/>
          <a:p>
            <a:endParaRPr lang="de-DE"/>
          </a:p>
        </p:txBody>
      </p:sp>
      <p:sp>
        <p:nvSpPr>
          <p:cNvPr id="29" name="Rechteck 5"/>
          <p:cNvSpPr>
            <a:spLocks noChangeArrowheads="1"/>
          </p:cNvSpPr>
          <p:nvPr/>
        </p:nvSpPr>
        <p:spPr bwMode="auto">
          <a:xfrm>
            <a:off x="467544" y="6513361"/>
            <a:ext cx="2880320" cy="338554"/>
          </a:xfrm>
          <a:prstGeom prst="rect">
            <a:avLst/>
          </a:prstGeom>
          <a:noFill/>
          <a:ln w="9525">
            <a:noFill/>
            <a:miter lim="800000"/>
            <a:headEnd/>
            <a:tailEnd/>
          </a:ln>
        </p:spPr>
        <p:txBody>
          <a:bodyPr wrap="square">
            <a:spAutoFit/>
          </a:bodyPr>
          <a:lstStyle/>
          <a:p>
            <a:pPr eaLnBrk="1" hangingPunct="1"/>
            <a:r>
              <a:rPr lang="de-DE" altLang="de-DE" sz="800" dirty="0" smtClean="0">
                <a:solidFill>
                  <a:schemeClr val="bg1"/>
                </a:solidFill>
              </a:rPr>
              <a:t>(Bild</a:t>
            </a:r>
            <a:r>
              <a:rPr lang="de-DE" altLang="de-DE" sz="800" dirty="0">
                <a:solidFill>
                  <a:schemeClr val="bg1"/>
                </a:solidFill>
              </a:rPr>
              <a:t>: www.micky-maus.de/charaktere/dagobert-duck.html)</a:t>
            </a:r>
          </a:p>
          <a:p>
            <a:pPr eaLnBrk="1" hangingPunct="1"/>
            <a:endParaRPr lang="de-DE" altLang="de-DE" sz="800" dirty="0"/>
          </a:p>
        </p:txBody>
      </p:sp>
    </p:spTree>
    <p:extLst>
      <p:ext uri="{BB962C8B-B14F-4D97-AF65-F5344CB8AC3E}">
        <p14:creationId xmlns:p14="http://schemas.microsoft.com/office/powerpoint/2010/main" val="898436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7"/>
                                        </p:tgtEl>
                                        <p:attrNameLst>
                                          <p:attrName>style.visibility</p:attrName>
                                        </p:attrNameLst>
                                      </p:cBhvr>
                                      <p:to>
                                        <p:strVal val="visible"/>
                                      </p:to>
                                    </p:set>
                                    <p:animEffect transition="in" filter="blinds(horizontal)">
                                      <p:cBhvr>
                                        <p:cTn id="10" dur="500"/>
                                        <p:tgtEl>
                                          <p:spTgt spid="7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blinds(horizontal)">
                                      <p:cBhvr>
                                        <p:cTn id="13" dur="500"/>
                                        <p:tgtEl>
                                          <p:spTgt spid="7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0"/>
                                        </p:tgtEl>
                                        <p:attrNameLst>
                                          <p:attrName>style.visibility</p:attrName>
                                        </p:attrNameLst>
                                      </p:cBhvr>
                                      <p:to>
                                        <p:strVal val="visible"/>
                                      </p:to>
                                    </p:set>
                                    <p:animEffect transition="in" filter="blinds(horizontal)">
                                      <p:cBhvr>
                                        <p:cTn id="18" dur="500"/>
                                        <p:tgtEl>
                                          <p:spTgt spid="80"/>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linds(horizontal)">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blinds(horizontal)">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linds(horizontal)">
                                      <p:cBhvr>
                                        <p:cTn id="31" dur="500"/>
                                        <p:tgtEl>
                                          <p:spTgt spid="22"/>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blinds(horizontal)">
                                      <p:cBhvr>
                                        <p:cTn id="3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77" grpId="0" animBg="1"/>
      <p:bldP spid="79" grpId="0" animBg="1"/>
      <p:bldP spid="80" grpId="0"/>
      <p:bldP spid="17" grpId="0" animBg="1"/>
      <p:bldP spid="18" grpId="0" animBg="1"/>
      <p:bldP spid="22" grpId="0" animBg="1"/>
      <p:bldP spid="2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3" cstate="print"/>
          <a:srcRect/>
          <a:stretch>
            <a:fillRect/>
          </a:stretch>
        </p:blipFill>
        <p:spPr bwMode="auto">
          <a:xfrm>
            <a:off x="0" y="0"/>
            <a:ext cx="9359900" cy="7073900"/>
          </a:xfrm>
          <a:prstGeom prst="rect">
            <a:avLst/>
          </a:prstGeom>
          <a:noFill/>
          <a:ln w="9525">
            <a:noFill/>
            <a:miter lim="800000"/>
            <a:headEnd/>
            <a:tailEnd/>
          </a:ln>
        </p:spPr>
      </p:pic>
      <p:sp>
        <p:nvSpPr>
          <p:cNvPr id="2" name="Foliennummernplatzhalter 1"/>
          <p:cNvSpPr>
            <a:spLocks noGrp="1"/>
          </p:cNvSpPr>
          <p:nvPr>
            <p:ph type="sldNum" sz="quarter" idx="12"/>
          </p:nvPr>
        </p:nvSpPr>
        <p:spPr/>
        <p:txBody>
          <a:bodyPr/>
          <a:lstStyle/>
          <a:p>
            <a:fld id="{CAD4A97C-D38B-4E87-AD4F-E8369B543530}" type="slidenum">
              <a:rPr lang="de-DE" altLang="de-DE" smtClean="0"/>
              <a:pPr/>
              <a:t>14</a:t>
            </a:fld>
            <a:endParaRPr lang="de-DE" altLang="de-DE"/>
          </a:p>
        </p:txBody>
      </p:sp>
      <p:sp>
        <p:nvSpPr>
          <p:cNvPr id="8" name="Textfeld 3"/>
          <p:cNvSpPr txBox="1">
            <a:spLocks noChangeArrowheads="1"/>
          </p:cNvSpPr>
          <p:nvPr/>
        </p:nvSpPr>
        <p:spPr bwMode="auto">
          <a:xfrm>
            <a:off x="2416070" y="1861240"/>
            <a:ext cx="6732587" cy="430887"/>
          </a:xfrm>
          <a:prstGeom prst="rect">
            <a:avLst/>
          </a:prstGeom>
          <a:noFill/>
          <a:ln w="9525">
            <a:noFill/>
            <a:miter lim="800000"/>
            <a:headEnd/>
            <a:tailEnd/>
          </a:ln>
        </p:spPr>
        <p:txBody>
          <a:bodyPr>
            <a:spAutoFit/>
          </a:bodyPr>
          <a:lstStyle/>
          <a:p>
            <a:pPr eaLnBrk="1" hangingPunct="1"/>
            <a:r>
              <a:rPr lang="de-DE" altLang="de-DE" sz="2200" b="1" dirty="0" smtClean="0">
                <a:solidFill>
                  <a:schemeClr val="bg1"/>
                </a:solidFill>
                <a:ea typeface="Myriad Pro Cond"/>
              </a:rPr>
              <a:t>Thema: Prinzipien wirtschaftlichen Handelns</a:t>
            </a:r>
            <a:endParaRPr lang="de-DE" altLang="de-DE" sz="2200" dirty="0">
              <a:solidFill>
                <a:schemeClr val="bg1"/>
              </a:solidFill>
            </a:endParaRPr>
          </a:p>
        </p:txBody>
      </p:sp>
      <p:sp>
        <p:nvSpPr>
          <p:cNvPr id="9" name="Textfeld 4"/>
          <p:cNvSpPr txBox="1">
            <a:spLocks noChangeArrowheads="1"/>
          </p:cNvSpPr>
          <p:nvPr/>
        </p:nvSpPr>
        <p:spPr bwMode="auto">
          <a:xfrm>
            <a:off x="2416071" y="3185681"/>
            <a:ext cx="647641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lvl="3" indent="0" eaLnBrk="1" hangingPunct="1">
              <a:defRPr/>
            </a:pPr>
            <a:r>
              <a:rPr lang="de-DE" altLang="de-DE" sz="2000" b="1" dirty="0" smtClean="0">
                <a:solidFill>
                  <a:schemeClr val="bg1"/>
                </a:solidFill>
              </a:rPr>
              <a:t>Arbeitsaufträge:</a:t>
            </a:r>
          </a:p>
          <a:p>
            <a:pPr marL="0" lvl="3" indent="0" eaLnBrk="1" hangingPunct="1">
              <a:defRPr/>
            </a:pPr>
            <a:endParaRPr lang="de-DE" altLang="de-DE" sz="1600" dirty="0" smtClean="0">
              <a:solidFill>
                <a:schemeClr val="bg1"/>
              </a:solidFill>
            </a:endParaRPr>
          </a:p>
          <a:p>
            <a:pPr marL="457200" lvl="3" indent="-457200" eaLnBrk="1" hangingPunct="1">
              <a:buFont typeface="+mj-lt"/>
              <a:buAutoNum type="arabicPeriod"/>
              <a:defRPr/>
            </a:pPr>
            <a:r>
              <a:rPr lang="de-DE" altLang="de-DE" sz="2000" dirty="0" smtClean="0">
                <a:solidFill>
                  <a:schemeClr val="bg1"/>
                </a:solidFill>
              </a:rPr>
              <a:t>Wodurch werden den Unternehmen in ihrem Streben nach Gewinnmaximierung Grenzen gesetzt?</a:t>
            </a:r>
          </a:p>
        </p:txBody>
      </p:sp>
      <p:sp>
        <p:nvSpPr>
          <p:cNvPr id="3" name="Textfeld 2"/>
          <p:cNvSpPr txBox="1"/>
          <p:nvPr/>
        </p:nvSpPr>
        <p:spPr>
          <a:xfrm>
            <a:off x="2416070" y="4869160"/>
            <a:ext cx="6476410" cy="1015663"/>
          </a:xfrm>
          <a:prstGeom prst="rect">
            <a:avLst/>
          </a:prstGeom>
          <a:noFill/>
        </p:spPr>
        <p:txBody>
          <a:bodyPr wrap="square" rtlCol="0">
            <a:spAutoFit/>
          </a:bodyPr>
          <a:lstStyle/>
          <a:p>
            <a:pPr marL="457200" lvl="3" indent="-457200" eaLnBrk="1" hangingPunct="1">
              <a:buFont typeface="+mj-lt"/>
              <a:buAutoNum type="arabicPeriod" startAt="2"/>
              <a:defRPr/>
            </a:pPr>
            <a:r>
              <a:rPr lang="de-DE" altLang="de-DE" sz="2000" dirty="0">
                <a:solidFill>
                  <a:schemeClr val="bg1"/>
                </a:solidFill>
              </a:rPr>
              <a:t>Sucht Beispiele, in denen sich Menschen in wirtschaftlichen Belangen </a:t>
            </a:r>
            <a:r>
              <a:rPr lang="de-DE" altLang="de-DE" sz="2000" i="1" u="sng" dirty="0">
                <a:solidFill>
                  <a:schemeClr val="bg1"/>
                </a:solidFill>
              </a:rPr>
              <a:t>nicht</a:t>
            </a:r>
            <a:r>
              <a:rPr lang="de-DE" altLang="de-DE" sz="2000" dirty="0">
                <a:solidFill>
                  <a:schemeClr val="bg1"/>
                </a:solidFill>
              </a:rPr>
              <a:t> rational verhalten.</a:t>
            </a:r>
          </a:p>
          <a:p>
            <a:pPr marL="457200" lvl="4" indent="0" eaLnBrk="1" hangingPunct="1">
              <a:defRPr/>
            </a:pPr>
            <a:r>
              <a:rPr lang="de-DE" altLang="de-DE" sz="2000" dirty="0">
                <a:solidFill>
                  <a:schemeClr val="bg1"/>
                </a:solidFill>
              </a:rPr>
              <a:t>Welches könnten die Gründe sein</a:t>
            </a:r>
            <a:r>
              <a:rPr lang="de-DE" altLang="de-DE" sz="2000" dirty="0" smtClean="0">
                <a:solidFill>
                  <a:schemeClr val="bg1"/>
                </a:solidFill>
              </a:rPr>
              <a:t>?</a:t>
            </a:r>
            <a:endParaRPr lang="de-DE" dirty="0"/>
          </a:p>
        </p:txBody>
      </p:sp>
    </p:spTree>
    <p:extLst>
      <p:ext uri="{BB962C8B-B14F-4D97-AF65-F5344CB8AC3E}">
        <p14:creationId xmlns:p14="http://schemas.microsoft.com/office/powerpoint/2010/main" val="898436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a:stretch>
            <a:fillRect/>
          </a:stretch>
        </p:blipFill>
        <p:spPr bwMode="auto">
          <a:xfrm>
            <a:off x="0" y="0"/>
            <a:ext cx="9359900" cy="7073900"/>
          </a:xfrm>
          <a:prstGeom prst="rect">
            <a:avLst/>
          </a:prstGeom>
          <a:noFill/>
          <a:ln w="9525">
            <a:noFill/>
            <a:miter lim="800000"/>
            <a:headEnd/>
            <a:tailEnd/>
          </a:ln>
        </p:spPr>
      </p:pic>
      <p:sp>
        <p:nvSpPr>
          <p:cNvPr id="2" name="Foliennummernplatzhalter 1"/>
          <p:cNvSpPr>
            <a:spLocks noGrp="1"/>
          </p:cNvSpPr>
          <p:nvPr>
            <p:ph type="sldNum" sz="quarter" idx="12"/>
          </p:nvPr>
        </p:nvSpPr>
        <p:spPr/>
        <p:txBody>
          <a:bodyPr/>
          <a:lstStyle/>
          <a:p>
            <a:fld id="{CAD4A97C-D38B-4E87-AD4F-E8369B543530}" type="slidenum">
              <a:rPr lang="de-DE" altLang="de-DE" smtClean="0"/>
              <a:pPr/>
              <a:t>15</a:t>
            </a:fld>
            <a:endParaRPr lang="de-DE" altLang="de-DE"/>
          </a:p>
        </p:txBody>
      </p:sp>
      <p:sp>
        <p:nvSpPr>
          <p:cNvPr id="8" name="Textfeld 3"/>
          <p:cNvSpPr txBox="1">
            <a:spLocks noChangeArrowheads="1"/>
          </p:cNvSpPr>
          <p:nvPr/>
        </p:nvSpPr>
        <p:spPr bwMode="auto">
          <a:xfrm>
            <a:off x="2416070" y="1861240"/>
            <a:ext cx="6732587" cy="461665"/>
          </a:xfrm>
          <a:prstGeom prst="rect">
            <a:avLst/>
          </a:prstGeom>
          <a:noFill/>
          <a:ln w="9525">
            <a:noFill/>
            <a:miter lim="800000"/>
            <a:headEnd/>
            <a:tailEnd/>
          </a:ln>
        </p:spPr>
        <p:txBody>
          <a:bodyPr>
            <a:spAutoFit/>
          </a:bodyPr>
          <a:lstStyle/>
          <a:p>
            <a:pPr eaLnBrk="1" hangingPunct="1"/>
            <a:r>
              <a:rPr lang="de-DE" altLang="de-DE" sz="2400" b="1" dirty="0" smtClean="0">
                <a:solidFill>
                  <a:schemeClr val="bg1"/>
                </a:solidFill>
                <a:latin typeface="Myriad Pro Cond"/>
                <a:ea typeface="Myriad Pro Cond"/>
                <a:cs typeface="Myriad Pro Cond"/>
              </a:rPr>
              <a:t>Thema: Wirtschaftsethik</a:t>
            </a:r>
            <a:endParaRPr lang="de-DE" altLang="de-DE" sz="2400" dirty="0">
              <a:solidFill>
                <a:schemeClr val="bg1"/>
              </a:solidFill>
              <a:latin typeface="Calibri" pitchFamily="34" charset="0"/>
            </a:endParaRPr>
          </a:p>
        </p:txBody>
      </p:sp>
      <p:sp>
        <p:nvSpPr>
          <p:cNvPr id="9" name="Textfeld 4"/>
          <p:cNvSpPr txBox="1">
            <a:spLocks noChangeArrowheads="1"/>
          </p:cNvSpPr>
          <p:nvPr/>
        </p:nvSpPr>
        <p:spPr bwMode="auto">
          <a:xfrm>
            <a:off x="2416070" y="2713270"/>
            <a:ext cx="6548543"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lvl="3" indent="0" eaLnBrk="1" hangingPunct="1">
              <a:defRPr/>
            </a:pPr>
            <a:r>
              <a:rPr lang="de-DE" altLang="de-DE" sz="2000" dirty="0" smtClean="0">
                <a:solidFill>
                  <a:schemeClr val="bg1"/>
                </a:solidFill>
              </a:rPr>
              <a:t>Unternehmen streben vor allem eines an:</a:t>
            </a:r>
          </a:p>
          <a:p>
            <a:pPr marL="0" lvl="3" indent="0" eaLnBrk="1" hangingPunct="1">
              <a:defRPr/>
            </a:pPr>
            <a:r>
              <a:rPr lang="de-DE" altLang="de-DE" sz="2000" dirty="0" smtClean="0">
                <a:solidFill>
                  <a:schemeClr val="bg1"/>
                </a:solidFill>
              </a:rPr>
              <a:t>Gewinnmaximierung. </a:t>
            </a:r>
          </a:p>
          <a:p>
            <a:pPr marL="0" lvl="3" indent="0" eaLnBrk="1" hangingPunct="1">
              <a:defRPr/>
            </a:pPr>
            <a:endParaRPr lang="de-DE" altLang="de-DE" sz="1000" dirty="0" smtClean="0">
              <a:solidFill>
                <a:schemeClr val="bg1"/>
              </a:solidFill>
            </a:endParaRPr>
          </a:p>
          <a:p>
            <a:pPr marL="0" lvl="3" indent="0" eaLnBrk="1" hangingPunct="1">
              <a:defRPr/>
            </a:pPr>
            <a:r>
              <a:rPr lang="de-DE" altLang="de-DE" sz="2000" dirty="0" smtClean="0">
                <a:solidFill>
                  <a:schemeClr val="bg1"/>
                </a:solidFill>
              </a:rPr>
              <a:t>Um das zu erreichen, streichen selbst wirtschaftlich erfolgreiche Konzerne Stellen, reduzieren die Löhne oder setzen Umwelt zerstörende Mittel ein. </a:t>
            </a:r>
          </a:p>
          <a:p>
            <a:pPr marL="0" lvl="3" indent="0" eaLnBrk="1" hangingPunct="1">
              <a:defRPr/>
            </a:pPr>
            <a:endParaRPr lang="de-DE" altLang="de-DE" sz="1000" dirty="0" smtClean="0">
              <a:solidFill>
                <a:schemeClr val="bg1"/>
              </a:solidFill>
            </a:endParaRPr>
          </a:p>
          <a:p>
            <a:pPr marL="0" lvl="3" indent="0" eaLnBrk="1" hangingPunct="1">
              <a:defRPr/>
            </a:pPr>
            <a:r>
              <a:rPr lang="de-DE" altLang="de-DE" sz="2000" dirty="0" smtClean="0">
                <a:solidFill>
                  <a:schemeClr val="bg1"/>
                </a:solidFill>
              </a:rPr>
              <a:t>Dann wird der Ruf nach „moralischem Handeln“, nach einer Wirtschaftsethik laut. </a:t>
            </a:r>
          </a:p>
          <a:p>
            <a:pPr marL="0" lvl="3" indent="0" eaLnBrk="1" hangingPunct="1">
              <a:defRPr/>
            </a:pPr>
            <a:endParaRPr lang="de-DE" altLang="de-DE" sz="2000" dirty="0" smtClean="0">
              <a:solidFill>
                <a:schemeClr val="bg1"/>
              </a:solidFill>
            </a:endParaRPr>
          </a:p>
          <a:p>
            <a:pPr marL="0" lvl="3" indent="0" eaLnBrk="1" hangingPunct="1">
              <a:defRPr/>
            </a:pPr>
            <a:r>
              <a:rPr lang="de-DE" altLang="de-DE" sz="2000" dirty="0" smtClean="0">
                <a:solidFill>
                  <a:schemeClr val="bg1"/>
                </a:solidFill>
              </a:rPr>
              <a:t>Nur, was ist Wirtschaftsethik</a:t>
            </a:r>
            <a:r>
              <a:rPr lang="de-DE" altLang="de-DE" sz="2000" dirty="0">
                <a:solidFill>
                  <a:schemeClr val="bg1"/>
                </a:solidFill>
              </a:rPr>
              <a:t>? </a:t>
            </a:r>
            <a:endParaRPr lang="de-DE" altLang="de-DE" sz="2000" dirty="0" smtClean="0">
              <a:solidFill>
                <a:schemeClr val="bg1"/>
              </a:solidFill>
            </a:endParaRPr>
          </a:p>
          <a:p>
            <a:pPr marL="0" lvl="3" indent="0" eaLnBrk="1" hangingPunct="1">
              <a:defRPr/>
            </a:pPr>
            <a:r>
              <a:rPr lang="de-DE" sz="2000" dirty="0" smtClean="0">
                <a:solidFill>
                  <a:schemeClr val="bg1"/>
                </a:solidFill>
              </a:rPr>
              <a:t>Erkläre </a:t>
            </a:r>
            <a:r>
              <a:rPr lang="de-DE" sz="2000" dirty="0">
                <a:solidFill>
                  <a:schemeClr val="bg1"/>
                </a:solidFill>
              </a:rPr>
              <a:t>den </a:t>
            </a:r>
            <a:r>
              <a:rPr lang="de-DE" sz="2000" dirty="0" smtClean="0">
                <a:solidFill>
                  <a:schemeClr val="bg1"/>
                </a:solidFill>
              </a:rPr>
              <a:t>Begriff!</a:t>
            </a:r>
            <a:endParaRPr lang="de-DE" altLang="de-DE" sz="2000" dirty="0" smtClean="0">
              <a:solidFill>
                <a:schemeClr val="bg1"/>
              </a:solidFill>
            </a:endParaRPr>
          </a:p>
        </p:txBody>
      </p:sp>
    </p:spTree>
    <p:extLst>
      <p:ext uri="{BB962C8B-B14F-4D97-AF65-F5344CB8AC3E}">
        <p14:creationId xmlns:p14="http://schemas.microsoft.com/office/powerpoint/2010/main" val="8984363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a:stretch>
            <a:fillRect/>
          </a:stretch>
        </p:blipFill>
        <p:spPr bwMode="auto">
          <a:xfrm>
            <a:off x="0" y="0"/>
            <a:ext cx="9359900" cy="7073900"/>
          </a:xfrm>
          <a:prstGeom prst="rect">
            <a:avLst/>
          </a:prstGeom>
          <a:noFill/>
          <a:ln w="9525">
            <a:noFill/>
            <a:miter lim="800000"/>
            <a:headEnd/>
            <a:tailEnd/>
          </a:ln>
        </p:spPr>
      </p:pic>
      <p:sp>
        <p:nvSpPr>
          <p:cNvPr id="2" name="Foliennummernplatzhalter 1"/>
          <p:cNvSpPr>
            <a:spLocks noGrp="1"/>
          </p:cNvSpPr>
          <p:nvPr>
            <p:ph type="sldNum" sz="quarter" idx="12"/>
          </p:nvPr>
        </p:nvSpPr>
        <p:spPr/>
        <p:txBody>
          <a:bodyPr/>
          <a:lstStyle/>
          <a:p>
            <a:fld id="{CAD4A97C-D38B-4E87-AD4F-E8369B543530}" type="slidenum">
              <a:rPr lang="de-DE" altLang="de-DE" smtClean="0"/>
              <a:pPr/>
              <a:t>16</a:t>
            </a:fld>
            <a:endParaRPr lang="de-DE" altLang="de-DE"/>
          </a:p>
        </p:txBody>
      </p:sp>
      <p:sp>
        <p:nvSpPr>
          <p:cNvPr id="8" name="Textfeld 3"/>
          <p:cNvSpPr txBox="1">
            <a:spLocks noChangeArrowheads="1"/>
          </p:cNvSpPr>
          <p:nvPr/>
        </p:nvSpPr>
        <p:spPr bwMode="auto">
          <a:xfrm>
            <a:off x="2416070" y="1861240"/>
            <a:ext cx="6732587" cy="461665"/>
          </a:xfrm>
          <a:prstGeom prst="rect">
            <a:avLst/>
          </a:prstGeom>
          <a:noFill/>
          <a:ln w="9525">
            <a:noFill/>
            <a:miter lim="800000"/>
            <a:headEnd/>
            <a:tailEnd/>
          </a:ln>
        </p:spPr>
        <p:txBody>
          <a:bodyPr>
            <a:spAutoFit/>
          </a:bodyPr>
          <a:lstStyle/>
          <a:p>
            <a:pPr eaLnBrk="1" hangingPunct="1"/>
            <a:r>
              <a:rPr lang="de-DE" altLang="de-DE" sz="2400" b="1" dirty="0" smtClean="0">
                <a:solidFill>
                  <a:schemeClr val="bg1"/>
                </a:solidFill>
                <a:latin typeface="Myriad Pro Cond"/>
                <a:ea typeface="Myriad Pro Cond"/>
                <a:cs typeface="Myriad Pro Cond"/>
              </a:rPr>
              <a:t>Thema: Wirtschaftsethik</a:t>
            </a:r>
            <a:endParaRPr lang="de-DE" altLang="de-DE" sz="2400" dirty="0">
              <a:solidFill>
                <a:schemeClr val="bg1"/>
              </a:solidFill>
              <a:latin typeface="Calibri" pitchFamily="34" charset="0"/>
            </a:endParaRPr>
          </a:p>
        </p:txBody>
      </p:sp>
      <p:sp>
        <p:nvSpPr>
          <p:cNvPr id="9" name="Textfeld 4"/>
          <p:cNvSpPr txBox="1">
            <a:spLocks noChangeArrowheads="1"/>
          </p:cNvSpPr>
          <p:nvPr/>
        </p:nvSpPr>
        <p:spPr bwMode="auto">
          <a:xfrm>
            <a:off x="2416070" y="2713270"/>
            <a:ext cx="6548543"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lvl="3" indent="0" eaLnBrk="1" hangingPunct="1">
              <a:defRPr/>
            </a:pPr>
            <a:r>
              <a:rPr lang="de-DE" altLang="de-DE" sz="2000" dirty="0" smtClean="0">
                <a:solidFill>
                  <a:schemeClr val="bg1"/>
                </a:solidFill>
              </a:rPr>
              <a:t>Definition:</a:t>
            </a:r>
          </a:p>
          <a:p>
            <a:pPr marL="0" lvl="3" indent="0" eaLnBrk="1" hangingPunct="1">
              <a:defRPr/>
            </a:pPr>
            <a:endParaRPr lang="de-DE" altLang="de-DE" sz="1000" dirty="0" smtClean="0">
              <a:solidFill>
                <a:schemeClr val="bg1"/>
              </a:solidFill>
            </a:endParaRPr>
          </a:p>
          <a:p>
            <a:pPr marL="0" lvl="3" indent="0" eaLnBrk="1" hangingPunct="1">
              <a:defRPr/>
            </a:pPr>
            <a:r>
              <a:rPr lang="de-DE" altLang="de-DE" sz="2000" dirty="0" smtClean="0">
                <a:solidFill>
                  <a:schemeClr val="bg1"/>
                </a:solidFill>
              </a:rPr>
              <a:t>Gegenstand der Wirtschaftsethik ist die Anwendung ethischer Prinzipien auf den Bereich wirtschaftlichen Handelns. Zentrale Werte sind dabei Humanität, Solidarität und Verantwortung.</a:t>
            </a:r>
          </a:p>
          <a:p>
            <a:pPr marL="0" lvl="3" indent="0" eaLnBrk="1" hangingPunct="1">
              <a:defRPr/>
            </a:pPr>
            <a:endParaRPr lang="de-DE" altLang="de-DE" sz="1000" dirty="0" smtClean="0">
              <a:solidFill>
                <a:schemeClr val="bg1"/>
              </a:solidFill>
            </a:endParaRPr>
          </a:p>
          <a:p>
            <a:pPr marL="0" lvl="3" indent="0" eaLnBrk="1" hangingPunct="1">
              <a:defRPr/>
            </a:pPr>
            <a:r>
              <a:rPr lang="de-DE" altLang="de-DE" sz="2000" dirty="0" smtClean="0">
                <a:solidFill>
                  <a:schemeClr val="bg1"/>
                </a:solidFill>
              </a:rPr>
              <a:t>Die Rechtfertigung wirtschaftsethischer Normen ergibt sich aus den Folgen wirtschaftlichen Handelns auf andere Menschen und die Umwelt. Maßstäbe hierfür sind soziale Gerechtigkeit und Nachhaltigkeit. </a:t>
            </a:r>
          </a:p>
        </p:txBody>
      </p:sp>
      <p:sp>
        <p:nvSpPr>
          <p:cNvPr id="6" name="Rechteck 5"/>
          <p:cNvSpPr>
            <a:spLocks noChangeArrowheads="1"/>
          </p:cNvSpPr>
          <p:nvPr/>
        </p:nvSpPr>
        <p:spPr bwMode="auto">
          <a:xfrm>
            <a:off x="500034" y="6519446"/>
            <a:ext cx="4071966" cy="338554"/>
          </a:xfrm>
          <a:prstGeom prst="rect">
            <a:avLst/>
          </a:prstGeom>
          <a:noFill/>
          <a:ln w="9525">
            <a:noFill/>
            <a:miter lim="800000"/>
            <a:headEnd/>
            <a:tailEnd/>
          </a:ln>
        </p:spPr>
        <p:txBody>
          <a:bodyPr wrap="square">
            <a:spAutoFit/>
          </a:bodyPr>
          <a:lstStyle/>
          <a:p>
            <a:pPr eaLnBrk="1" hangingPunct="1"/>
            <a:r>
              <a:rPr lang="de-DE" altLang="de-DE" sz="800" dirty="0" smtClean="0">
                <a:solidFill>
                  <a:schemeClr val="bg1"/>
                </a:solidFill>
              </a:rPr>
              <a:t>(Quelle: </a:t>
            </a:r>
            <a:r>
              <a:rPr lang="de-DE" altLang="de-DE" sz="800" dirty="0" smtClean="0">
                <a:solidFill>
                  <a:schemeClr val="bg1"/>
                </a:solidFill>
                <a:hlinkClick r:id="rId4"/>
              </a:rPr>
              <a:t>https://de.wikipedia.org/wiki/Wirtschaftsethik</a:t>
            </a:r>
            <a:r>
              <a:rPr lang="de-DE" altLang="de-DE" sz="800" dirty="0" smtClean="0">
                <a:solidFill>
                  <a:schemeClr val="bg1"/>
                </a:solidFill>
              </a:rPr>
              <a:t>; letzter Zugriff: 12.11.2017)</a:t>
            </a:r>
            <a:endParaRPr lang="de-DE" altLang="de-DE" sz="800" dirty="0">
              <a:solidFill>
                <a:schemeClr val="bg1"/>
              </a:solidFill>
            </a:endParaRPr>
          </a:p>
          <a:p>
            <a:pPr eaLnBrk="1" hangingPunct="1"/>
            <a:endParaRPr lang="de-DE" altLang="de-DE" sz="800" dirty="0"/>
          </a:p>
        </p:txBody>
      </p:sp>
    </p:spTree>
    <p:extLst>
      <p:ext uri="{BB962C8B-B14F-4D97-AF65-F5344CB8AC3E}">
        <p14:creationId xmlns:p14="http://schemas.microsoft.com/office/powerpoint/2010/main" val="8984363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a:stretch>
            <a:fillRect/>
          </a:stretch>
        </p:blipFill>
        <p:spPr bwMode="auto">
          <a:xfrm>
            <a:off x="0" y="0"/>
            <a:ext cx="9359900" cy="7073900"/>
          </a:xfrm>
          <a:prstGeom prst="rect">
            <a:avLst/>
          </a:prstGeom>
          <a:noFill/>
          <a:ln w="9525">
            <a:noFill/>
            <a:miter lim="800000"/>
            <a:headEnd/>
            <a:tailEnd/>
          </a:ln>
        </p:spPr>
      </p:pic>
      <p:sp>
        <p:nvSpPr>
          <p:cNvPr id="2" name="Foliennummernplatzhalter 1"/>
          <p:cNvSpPr>
            <a:spLocks noGrp="1"/>
          </p:cNvSpPr>
          <p:nvPr>
            <p:ph type="sldNum" sz="quarter" idx="12"/>
          </p:nvPr>
        </p:nvSpPr>
        <p:spPr/>
        <p:txBody>
          <a:bodyPr/>
          <a:lstStyle/>
          <a:p>
            <a:fld id="{CAD4A97C-D38B-4E87-AD4F-E8369B543530}" type="slidenum">
              <a:rPr lang="de-DE" altLang="de-DE" smtClean="0"/>
              <a:pPr/>
              <a:t>17</a:t>
            </a:fld>
            <a:endParaRPr lang="de-DE" altLang="de-DE" dirty="0"/>
          </a:p>
        </p:txBody>
      </p:sp>
      <p:sp>
        <p:nvSpPr>
          <p:cNvPr id="8" name="Textfeld 3"/>
          <p:cNvSpPr txBox="1">
            <a:spLocks noChangeArrowheads="1"/>
          </p:cNvSpPr>
          <p:nvPr/>
        </p:nvSpPr>
        <p:spPr bwMode="auto">
          <a:xfrm>
            <a:off x="2416070" y="1861240"/>
            <a:ext cx="6732587" cy="461665"/>
          </a:xfrm>
          <a:prstGeom prst="rect">
            <a:avLst/>
          </a:prstGeom>
          <a:noFill/>
          <a:ln w="9525">
            <a:noFill/>
            <a:miter lim="800000"/>
            <a:headEnd/>
            <a:tailEnd/>
          </a:ln>
        </p:spPr>
        <p:txBody>
          <a:bodyPr>
            <a:spAutoFit/>
          </a:bodyPr>
          <a:lstStyle/>
          <a:p>
            <a:pPr eaLnBrk="1" hangingPunct="1"/>
            <a:r>
              <a:rPr lang="de-DE" altLang="de-DE" sz="2400" b="1" dirty="0" smtClean="0">
                <a:solidFill>
                  <a:schemeClr val="bg1"/>
                </a:solidFill>
                <a:latin typeface="Myriad Pro Cond"/>
                <a:ea typeface="Myriad Pro Cond"/>
                <a:cs typeface="Myriad Pro Cond"/>
              </a:rPr>
              <a:t>Thema: Wirtschaftsethik</a:t>
            </a:r>
            <a:endParaRPr lang="de-DE" altLang="de-DE" sz="2400" dirty="0">
              <a:solidFill>
                <a:schemeClr val="bg1"/>
              </a:solidFill>
              <a:latin typeface="Calibri" pitchFamily="34" charset="0"/>
            </a:endParaRPr>
          </a:p>
        </p:txBody>
      </p:sp>
      <p:sp>
        <p:nvSpPr>
          <p:cNvPr id="9" name="Textfeld 4"/>
          <p:cNvSpPr txBox="1">
            <a:spLocks noChangeArrowheads="1"/>
          </p:cNvSpPr>
          <p:nvPr/>
        </p:nvSpPr>
        <p:spPr bwMode="auto">
          <a:xfrm>
            <a:off x="2416070" y="2713270"/>
            <a:ext cx="618022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lvl="3" indent="0" eaLnBrk="1" hangingPunct="1">
              <a:defRPr/>
            </a:pPr>
            <a:r>
              <a:rPr lang="de-DE" altLang="de-DE" sz="2000" dirty="0" smtClean="0">
                <a:solidFill>
                  <a:schemeClr val="bg1"/>
                </a:solidFill>
              </a:rPr>
              <a:t>Diskutiert im Klassenverband:</a:t>
            </a:r>
          </a:p>
          <a:p>
            <a:pPr marL="0" lvl="3" indent="0" eaLnBrk="1" hangingPunct="1">
              <a:defRPr/>
            </a:pPr>
            <a:r>
              <a:rPr lang="de-DE" altLang="de-DE" sz="2000" dirty="0" smtClean="0">
                <a:solidFill>
                  <a:schemeClr val="bg1"/>
                </a:solidFill>
              </a:rPr>
              <a:t>Sind hohe Managergehälter gerecht ?</a:t>
            </a:r>
          </a:p>
        </p:txBody>
      </p:sp>
      <p:sp>
        <p:nvSpPr>
          <p:cNvPr id="6" name="Rechteck 5"/>
          <p:cNvSpPr>
            <a:spLocks noChangeArrowheads="1"/>
          </p:cNvSpPr>
          <p:nvPr/>
        </p:nvSpPr>
        <p:spPr bwMode="auto">
          <a:xfrm>
            <a:off x="500034" y="6519446"/>
            <a:ext cx="7572428" cy="338554"/>
          </a:xfrm>
          <a:prstGeom prst="rect">
            <a:avLst/>
          </a:prstGeom>
          <a:noFill/>
          <a:ln w="9525">
            <a:noFill/>
            <a:miter lim="800000"/>
            <a:headEnd/>
            <a:tailEnd/>
          </a:ln>
        </p:spPr>
        <p:txBody>
          <a:bodyPr wrap="square">
            <a:spAutoFit/>
          </a:bodyPr>
          <a:lstStyle/>
          <a:p>
            <a:pPr eaLnBrk="1" hangingPunct="1"/>
            <a:r>
              <a:rPr lang="de-DE" altLang="de-DE" sz="800" dirty="0" smtClean="0">
                <a:solidFill>
                  <a:schemeClr val="bg1"/>
                </a:solidFill>
              </a:rPr>
              <a:t>(Quelle: </a:t>
            </a:r>
            <a:r>
              <a:rPr lang="de-DE" altLang="de-DE" sz="800" dirty="0" smtClean="0">
                <a:solidFill>
                  <a:schemeClr val="bg1"/>
                </a:solidFill>
                <a:hlinkClick r:id="rId4"/>
              </a:rPr>
              <a:t>http://www.faz.net/aktuell/finanzen/aktien/aktionaere-sollen-managergehaelter-besser-kontrollieren-14924248.html</a:t>
            </a:r>
            <a:r>
              <a:rPr lang="de-DE" altLang="de-DE" sz="800" dirty="0" smtClean="0">
                <a:solidFill>
                  <a:schemeClr val="bg1"/>
                </a:solidFill>
              </a:rPr>
              <a:t>; letzter Zugriff: 12.11.2017)</a:t>
            </a:r>
            <a:endParaRPr lang="de-DE" altLang="de-DE" sz="800" dirty="0">
              <a:solidFill>
                <a:schemeClr val="bg1"/>
              </a:solidFill>
            </a:endParaRPr>
          </a:p>
          <a:p>
            <a:pPr eaLnBrk="1" hangingPunct="1"/>
            <a:endParaRPr lang="de-DE" altLang="de-DE" sz="800" dirty="0">
              <a:solidFill>
                <a:schemeClr val="bg1"/>
              </a:solidFill>
            </a:endParaRPr>
          </a:p>
        </p:txBody>
      </p:sp>
      <p:pic>
        <p:nvPicPr>
          <p:cNvPr id="4098" name="Picture 2" descr="Ähnliches Foto"/>
          <p:cNvPicPr>
            <a:picLocks noChangeAspect="1" noChangeArrowheads="1"/>
          </p:cNvPicPr>
          <p:nvPr/>
        </p:nvPicPr>
        <p:blipFill>
          <a:blip r:embed="rId5"/>
          <a:srcRect/>
          <a:stretch>
            <a:fillRect/>
          </a:stretch>
        </p:blipFill>
        <p:spPr bwMode="auto">
          <a:xfrm>
            <a:off x="2571334" y="3645024"/>
            <a:ext cx="4952994" cy="2793165"/>
          </a:xfrm>
          <a:prstGeom prst="rect">
            <a:avLst/>
          </a:prstGeom>
          <a:solidFill>
            <a:srgbClr val="FFFFFF">
              <a:shade val="85000"/>
            </a:srgbClr>
          </a:solidFill>
          <a:ln w="88900" cap="sq">
            <a:solidFill>
              <a:schemeClr val="bg1">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984363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a:stretch>
            <a:fillRect/>
          </a:stretch>
        </p:blipFill>
        <p:spPr bwMode="auto">
          <a:xfrm>
            <a:off x="0" y="0"/>
            <a:ext cx="9359900" cy="7073900"/>
          </a:xfrm>
          <a:prstGeom prst="rect">
            <a:avLst/>
          </a:prstGeom>
          <a:noFill/>
          <a:ln w="9525">
            <a:noFill/>
            <a:miter lim="800000"/>
            <a:headEnd/>
            <a:tailEnd/>
          </a:ln>
        </p:spPr>
      </p:pic>
      <p:sp>
        <p:nvSpPr>
          <p:cNvPr id="2" name="Foliennummernplatzhalter 1"/>
          <p:cNvSpPr>
            <a:spLocks noGrp="1"/>
          </p:cNvSpPr>
          <p:nvPr>
            <p:ph type="sldNum" sz="quarter" idx="12"/>
          </p:nvPr>
        </p:nvSpPr>
        <p:spPr/>
        <p:txBody>
          <a:bodyPr/>
          <a:lstStyle/>
          <a:p>
            <a:fld id="{CAD4A97C-D38B-4E87-AD4F-E8369B543530}" type="slidenum">
              <a:rPr lang="de-DE" altLang="de-DE" smtClean="0"/>
              <a:pPr/>
              <a:t>18</a:t>
            </a:fld>
            <a:endParaRPr lang="de-DE" altLang="de-DE"/>
          </a:p>
        </p:txBody>
      </p:sp>
      <p:sp>
        <p:nvSpPr>
          <p:cNvPr id="8" name="Textfeld 3"/>
          <p:cNvSpPr txBox="1">
            <a:spLocks noChangeArrowheads="1"/>
          </p:cNvSpPr>
          <p:nvPr/>
        </p:nvSpPr>
        <p:spPr bwMode="auto">
          <a:xfrm>
            <a:off x="2416070" y="1861240"/>
            <a:ext cx="6732587" cy="461665"/>
          </a:xfrm>
          <a:prstGeom prst="rect">
            <a:avLst/>
          </a:prstGeom>
          <a:noFill/>
          <a:ln w="9525">
            <a:noFill/>
            <a:miter lim="800000"/>
            <a:headEnd/>
            <a:tailEnd/>
          </a:ln>
        </p:spPr>
        <p:txBody>
          <a:bodyPr>
            <a:spAutoFit/>
          </a:bodyPr>
          <a:lstStyle/>
          <a:p>
            <a:pPr eaLnBrk="1" hangingPunct="1"/>
            <a:r>
              <a:rPr lang="de-DE" altLang="de-DE" sz="2400" b="1" dirty="0" smtClean="0">
                <a:solidFill>
                  <a:schemeClr val="bg1"/>
                </a:solidFill>
                <a:latin typeface="Myriad Pro Cond"/>
                <a:ea typeface="Myriad Pro Cond"/>
                <a:cs typeface="Myriad Pro Cond"/>
              </a:rPr>
              <a:t>Thema: Wirtschaftsethik</a:t>
            </a:r>
            <a:endParaRPr lang="de-DE" altLang="de-DE" sz="2400" dirty="0">
              <a:solidFill>
                <a:schemeClr val="bg1"/>
              </a:solidFill>
              <a:latin typeface="Calibri" pitchFamily="34" charset="0"/>
            </a:endParaRPr>
          </a:p>
        </p:txBody>
      </p:sp>
      <p:sp>
        <p:nvSpPr>
          <p:cNvPr id="9" name="Textfeld 4"/>
          <p:cNvSpPr txBox="1">
            <a:spLocks noChangeArrowheads="1"/>
          </p:cNvSpPr>
          <p:nvPr/>
        </p:nvSpPr>
        <p:spPr bwMode="auto">
          <a:xfrm>
            <a:off x="2416070" y="2713270"/>
            <a:ext cx="6548543"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457200" lvl="3" indent="-457200" eaLnBrk="1" hangingPunct="1">
              <a:buFont typeface="+mj-lt"/>
              <a:buAutoNum type="arabicPeriod"/>
              <a:defRPr/>
            </a:pPr>
            <a:r>
              <a:rPr lang="de-DE" altLang="de-DE" sz="2000" dirty="0" smtClean="0">
                <a:solidFill>
                  <a:schemeClr val="bg1"/>
                </a:solidFill>
              </a:rPr>
              <a:t>Diskutiert im Klassenverband:</a:t>
            </a:r>
          </a:p>
          <a:p>
            <a:pPr marL="457200" lvl="4" indent="0" eaLnBrk="1" hangingPunct="1">
              <a:defRPr/>
            </a:pPr>
            <a:r>
              <a:rPr lang="de-DE" altLang="de-DE" sz="2000" dirty="0" smtClean="0">
                <a:solidFill>
                  <a:schemeClr val="bg1"/>
                </a:solidFill>
              </a:rPr>
              <a:t>Wie ist die Entscheidung von Nokia (2008), das Werk in Bochum zu schließen und 2.000 Arbeitsplätze nach Rumänien auszulagern, ethisch einzustufen?</a:t>
            </a:r>
          </a:p>
          <a:p>
            <a:pPr marL="457200" lvl="3" indent="-457200" eaLnBrk="1" hangingPunct="1">
              <a:buFont typeface="+mj-lt"/>
              <a:buAutoNum type="arabicPeriod" startAt="2"/>
              <a:defRPr/>
            </a:pPr>
            <a:endParaRPr lang="de-DE" sz="2000" dirty="0" smtClean="0">
              <a:solidFill>
                <a:schemeClr val="bg1"/>
              </a:solidFill>
            </a:endParaRPr>
          </a:p>
          <a:p>
            <a:pPr marL="457200" lvl="3" indent="-457200" eaLnBrk="1" hangingPunct="1">
              <a:buFont typeface="+mj-lt"/>
              <a:buAutoNum type="arabicPeriod" startAt="2"/>
              <a:defRPr/>
            </a:pPr>
            <a:r>
              <a:rPr lang="de-DE" sz="2000" dirty="0" smtClean="0">
                <a:solidFill>
                  <a:schemeClr val="bg1"/>
                </a:solidFill>
              </a:rPr>
              <a:t>Recherchiert aktuelle </a:t>
            </a:r>
            <a:r>
              <a:rPr lang="de-DE" sz="2000" dirty="0">
                <a:solidFill>
                  <a:schemeClr val="bg1"/>
                </a:solidFill>
              </a:rPr>
              <a:t>Beispiele aus den Wirtschaftsnachrichten, die deutlich machen, dass eine Wirtschaftsethik notwendig ist und dass Unternehmen nicht nur nach dem Gewinnprinzip handeln sollten</a:t>
            </a:r>
            <a:r>
              <a:rPr lang="de-DE" sz="2000" dirty="0" smtClean="0">
                <a:solidFill>
                  <a:schemeClr val="bg1"/>
                </a:solidFill>
              </a:rPr>
              <a:t>.</a:t>
            </a:r>
            <a:endParaRPr lang="de-DE" altLang="de-DE" sz="2000" dirty="0" smtClean="0">
              <a:solidFill>
                <a:schemeClr val="bg1"/>
              </a:solidFill>
            </a:endParaRPr>
          </a:p>
        </p:txBody>
      </p:sp>
    </p:spTree>
    <p:extLst>
      <p:ext uri="{BB962C8B-B14F-4D97-AF65-F5344CB8AC3E}">
        <p14:creationId xmlns:p14="http://schemas.microsoft.com/office/powerpoint/2010/main" val="8984363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2" cstate="print"/>
          <a:srcRect/>
          <a:stretch>
            <a:fillRect/>
          </a:stretch>
        </p:blipFill>
        <p:spPr bwMode="auto">
          <a:xfrm>
            <a:off x="-11513" y="-12576"/>
            <a:ext cx="9359900" cy="7073900"/>
          </a:xfrm>
          <a:prstGeom prst="rect">
            <a:avLst/>
          </a:prstGeom>
          <a:noFill/>
          <a:ln w="9525">
            <a:noFill/>
            <a:miter lim="800000"/>
            <a:headEnd/>
            <a:tailEnd/>
          </a:ln>
        </p:spPr>
      </p:pic>
      <p:sp>
        <p:nvSpPr>
          <p:cNvPr id="4" name="Textfeld 3"/>
          <p:cNvSpPr txBox="1"/>
          <p:nvPr/>
        </p:nvSpPr>
        <p:spPr>
          <a:xfrm>
            <a:off x="2428860" y="1772816"/>
            <a:ext cx="6732240" cy="523220"/>
          </a:xfrm>
          <a:prstGeom prst="rect">
            <a:avLst/>
          </a:prstGeom>
          <a:noFill/>
        </p:spPr>
        <p:txBody>
          <a:bodyPr wrap="square" rtlCol="0">
            <a:spAutoFit/>
          </a:bodyPr>
          <a:lstStyle/>
          <a:p>
            <a:r>
              <a:rPr lang="de-DE" sz="2800" b="1" dirty="0" smtClean="0">
                <a:solidFill>
                  <a:schemeClr val="bg1"/>
                </a:solidFill>
                <a:latin typeface="Myriad Pro Cond"/>
                <a:cs typeface="Myriad Pro Cond"/>
              </a:rPr>
              <a:t>Thema: Sozialstaat</a:t>
            </a:r>
            <a:endParaRPr lang="de-DE" sz="2800" dirty="0"/>
          </a:p>
        </p:txBody>
      </p:sp>
      <p:pic>
        <p:nvPicPr>
          <p:cNvPr id="6" name="Grafik 5" descr="Soziales Netz.jpg"/>
          <p:cNvPicPr>
            <a:picLocks noChangeAspect="1"/>
          </p:cNvPicPr>
          <p:nvPr/>
        </p:nvPicPr>
        <p:blipFill>
          <a:blip r:embed="rId3" cstate="print"/>
          <a:stretch>
            <a:fillRect/>
          </a:stretch>
        </p:blipFill>
        <p:spPr>
          <a:xfrm>
            <a:off x="611560" y="2492896"/>
            <a:ext cx="4807436" cy="4155199"/>
          </a:xfrm>
          <a:prstGeom prst="rect">
            <a:avLst/>
          </a:prstGeom>
        </p:spPr>
      </p:pic>
      <p:sp>
        <p:nvSpPr>
          <p:cNvPr id="2" name="Foliennummernplatzhalter 1"/>
          <p:cNvSpPr>
            <a:spLocks noGrp="1"/>
          </p:cNvSpPr>
          <p:nvPr>
            <p:ph type="sldNum" sz="quarter" idx="12"/>
          </p:nvPr>
        </p:nvSpPr>
        <p:spPr/>
        <p:txBody>
          <a:bodyPr/>
          <a:lstStyle/>
          <a:p>
            <a:fld id="{CAD4A97C-D38B-4E87-AD4F-E8369B543530}" type="slidenum">
              <a:rPr lang="de-DE" altLang="de-DE" smtClean="0"/>
              <a:pPr/>
              <a:t>19</a:t>
            </a:fld>
            <a:endParaRPr lang="de-DE" altLang="de-DE"/>
          </a:p>
        </p:txBody>
      </p:sp>
      <p:sp>
        <p:nvSpPr>
          <p:cNvPr id="3" name="Textfeld 2"/>
          <p:cNvSpPr txBox="1"/>
          <p:nvPr/>
        </p:nvSpPr>
        <p:spPr>
          <a:xfrm>
            <a:off x="5580112" y="2996952"/>
            <a:ext cx="3240360" cy="3170099"/>
          </a:xfrm>
          <a:prstGeom prst="rect">
            <a:avLst/>
          </a:prstGeom>
          <a:noFill/>
        </p:spPr>
        <p:txBody>
          <a:bodyPr wrap="square" rtlCol="0">
            <a:spAutoFit/>
          </a:bodyPr>
          <a:lstStyle/>
          <a:p>
            <a:r>
              <a:rPr lang="de-DE" sz="2000" b="1" dirty="0" smtClean="0">
                <a:solidFill>
                  <a:schemeClr val="bg1">
                    <a:lumMod val="95000"/>
                  </a:schemeClr>
                </a:solidFill>
              </a:rPr>
              <a:t>Sozialleistungssystem</a:t>
            </a:r>
          </a:p>
          <a:p>
            <a:endParaRPr lang="de-DE" sz="1000" dirty="0">
              <a:solidFill>
                <a:schemeClr val="bg1">
                  <a:lumMod val="95000"/>
                </a:schemeClr>
              </a:solidFill>
            </a:endParaRPr>
          </a:p>
          <a:p>
            <a:r>
              <a:rPr lang="de-DE" sz="2000" dirty="0">
                <a:solidFill>
                  <a:schemeClr val="bg1">
                    <a:lumMod val="95000"/>
                  </a:schemeClr>
                </a:solidFill>
              </a:rPr>
              <a:t>Das deutsche Sozialleistungssystem bildet ein soziales Netz</a:t>
            </a:r>
            <a:r>
              <a:rPr lang="de-DE" sz="2000" dirty="0" smtClean="0">
                <a:solidFill>
                  <a:schemeClr val="bg1">
                    <a:lumMod val="95000"/>
                  </a:schemeClr>
                </a:solidFill>
              </a:rPr>
              <a:t>.</a:t>
            </a:r>
          </a:p>
          <a:p>
            <a:endParaRPr lang="de-DE" sz="1000" dirty="0">
              <a:solidFill>
                <a:schemeClr val="bg1">
                  <a:lumMod val="95000"/>
                </a:schemeClr>
              </a:solidFill>
            </a:endParaRPr>
          </a:p>
          <a:p>
            <a:r>
              <a:rPr lang="de-DE" sz="2000" dirty="0" smtClean="0">
                <a:solidFill>
                  <a:schemeClr val="bg1">
                    <a:lumMod val="95000"/>
                  </a:schemeClr>
                </a:solidFill>
              </a:rPr>
              <a:t>Innerhalb des sozialen Netzes gibt es u. a. die Sozialversicherungen. Sie bestehen aus fünf Pflichtversicherungen.</a:t>
            </a:r>
            <a:endParaRPr lang="de-DE" sz="2000" dirty="0">
              <a:solidFill>
                <a:schemeClr val="bg1">
                  <a:lumMod val="95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3"/>
          <p:cNvPicPr>
            <a:picLocks noChangeAspect="1" noChangeArrowheads="1"/>
          </p:cNvPicPr>
          <p:nvPr/>
        </p:nvPicPr>
        <p:blipFill>
          <a:blip r:embed="rId2"/>
          <a:srcRect/>
          <a:stretch>
            <a:fillRect/>
          </a:stretch>
        </p:blipFill>
        <p:spPr bwMode="auto">
          <a:xfrm>
            <a:off x="-19599" y="0"/>
            <a:ext cx="9359900" cy="7073900"/>
          </a:xfrm>
          <a:prstGeom prst="rect">
            <a:avLst/>
          </a:prstGeom>
          <a:noFill/>
          <a:ln w="9525">
            <a:noFill/>
            <a:miter lim="800000"/>
            <a:headEnd/>
            <a:tailEnd/>
          </a:ln>
        </p:spPr>
      </p:pic>
      <p:sp>
        <p:nvSpPr>
          <p:cNvPr id="5123" name="Textfeld 3"/>
          <p:cNvSpPr txBox="1">
            <a:spLocks noChangeArrowheads="1"/>
          </p:cNvSpPr>
          <p:nvPr/>
        </p:nvSpPr>
        <p:spPr bwMode="auto">
          <a:xfrm>
            <a:off x="2627313" y="1773238"/>
            <a:ext cx="6732587" cy="646112"/>
          </a:xfrm>
          <a:prstGeom prst="rect">
            <a:avLst/>
          </a:prstGeom>
          <a:noFill/>
          <a:ln w="9525">
            <a:noFill/>
            <a:miter lim="800000"/>
            <a:headEnd/>
            <a:tailEnd/>
          </a:ln>
        </p:spPr>
        <p:txBody>
          <a:bodyPr>
            <a:spAutoFit/>
          </a:bodyPr>
          <a:lstStyle/>
          <a:p>
            <a:pPr eaLnBrk="1" hangingPunct="1"/>
            <a:r>
              <a:rPr lang="de-DE" altLang="de-DE" sz="3600" b="1" dirty="0">
                <a:solidFill>
                  <a:schemeClr val="bg1"/>
                </a:solidFill>
                <a:latin typeface="Myriad Pro Cond"/>
                <a:ea typeface="Myriad Pro Cond"/>
                <a:cs typeface="Myriad Pro Cond"/>
              </a:rPr>
              <a:t>Worum geht‘s? </a:t>
            </a:r>
            <a:endParaRPr lang="de-DE" altLang="de-DE" sz="3600" dirty="0">
              <a:solidFill>
                <a:schemeClr val="bg1"/>
              </a:solidFill>
              <a:latin typeface="Calibri" pitchFamily="34" charset="0"/>
            </a:endParaRPr>
          </a:p>
        </p:txBody>
      </p:sp>
      <p:sp>
        <p:nvSpPr>
          <p:cNvPr id="5125" name="Rechteck 5"/>
          <p:cNvSpPr>
            <a:spLocks noChangeArrowheads="1"/>
          </p:cNvSpPr>
          <p:nvPr/>
        </p:nvSpPr>
        <p:spPr bwMode="auto">
          <a:xfrm>
            <a:off x="6573728" y="5542260"/>
            <a:ext cx="2175060" cy="461665"/>
          </a:xfrm>
          <a:prstGeom prst="rect">
            <a:avLst/>
          </a:prstGeom>
          <a:noFill/>
          <a:ln w="9525">
            <a:noFill/>
            <a:miter lim="800000"/>
            <a:headEnd/>
            <a:tailEnd/>
          </a:ln>
        </p:spPr>
        <p:txBody>
          <a:bodyPr wrap="square">
            <a:spAutoFit/>
          </a:bodyPr>
          <a:lstStyle/>
          <a:p>
            <a:pPr eaLnBrk="1" hangingPunct="1"/>
            <a:r>
              <a:rPr lang="de-DE" altLang="de-DE" sz="800" dirty="0">
                <a:solidFill>
                  <a:schemeClr val="bg1"/>
                </a:solidFill>
                <a:latin typeface="Myriad Bold"/>
                <a:ea typeface="Myriad Bold"/>
                <a:cs typeface="Myriad Bold"/>
              </a:rPr>
              <a:t>(</a:t>
            </a:r>
            <a:r>
              <a:rPr lang="de-DE" altLang="de-DE" sz="800" dirty="0" smtClean="0">
                <a:solidFill>
                  <a:schemeClr val="bg1"/>
                </a:solidFill>
                <a:latin typeface="Myriad Bold"/>
                <a:ea typeface="Myriad Bold"/>
                <a:cs typeface="Myriad Bold"/>
              </a:rPr>
              <a:t>Foto: </a:t>
            </a:r>
            <a:r>
              <a:rPr lang="de-DE" altLang="de-DE" sz="800" dirty="0" smtClean="0">
                <a:solidFill>
                  <a:schemeClr val="bg1"/>
                </a:solidFill>
                <a:latin typeface="Myriad Bold"/>
                <a:ea typeface="Myriad Bold"/>
                <a:cs typeface="Myriad Bold"/>
                <a:hlinkClick r:id="rId3"/>
              </a:rPr>
              <a:t>http://www.finanzen-versicherungen-blog.de/lebensversicherung-oder-aktienfonds-2-teil/sparen-sparschwein/</a:t>
            </a:r>
            <a:r>
              <a:rPr lang="de-DE" altLang="de-DE" sz="800" dirty="0" smtClean="0">
                <a:solidFill>
                  <a:schemeClr val="bg1"/>
                </a:solidFill>
              </a:rPr>
              <a:t>) </a:t>
            </a:r>
            <a:endParaRPr lang="de-DE" altLang="de-DE" sz="800" dirty="0" smtClean="0">
              <a:solidFill>
                <a:schemeClr val="bg1"/>
              </a:solidFill>
              <a:latin typeface="Myriad Bold"/>
              <a:ea typeface="Myriad Bold"/>
              <a:cs typeface="Myriad Bold"/>
            </a:endParaRPr>
          </a:p>
        </p:txBody>
      </p:sp>
      <p:sp>
        <p:nvSpPr>
          <p:cNvPr id="5126" name="Textfeld 4"/>
          <p:cNvSpPr txBox="1">
            <a:spLocks noChangeArrowheads="1"/>
          </p:cNvSpPr>
          <p:nvPr/>
        </p:nvSpPr>
        <p:spPr bwMode="auto">
          <a:xfrm>
            <a:off x="467544" y="2554131"/>
            <a:ext cx="5760640" cy="4031873"/>
          </a:xfrm>
          <a:prstGeom prst="rect">
            <a:avLst/>
          </a:prstGeom>
          <a:noFill/>
          <a:ln w="9525">
            <a:noFill/>
            <a:miter lim="800000"/>
            <a:headEnd/>
            <a:tailEnd/>
          </a:ln>
        </p:spPr>
        <p:txBody>
          <a:bodyPr wrap="square">
            <a:spAutoFit/>
          </a:bodyPr>
          <a:lstStyle/>
          <a:p>
            <a:pPr marL="342900" indent="-342900" eaLnBrk="1" hangingPunct="1">
              <a:buFont typeface="Arial" panose="020B0604020202020204" pitchFamily="34" charset="0"/>
              <a:buChar char="•"/>
            </a:pPr>
            <a:r>
              <a:rPr lang="de-DE" altLang="de-DE" dirty="0" smtClean="0">
                <a:solidFill>
                  <a:schemeClr val="bg1"/>
                </a:solidFill>
              </a:rPr>
              <a:t>Jeder von euch hat zu Beginn jeder Runde 10 € zur Verfügung.</a:t>
            </a:r>
          </a:p>
          <a:p>
            <a:pPr eaLnBrk="1" hangingPunct="1"/>
            <a:endParaRPr lang="de-DE" altLang="de-DE" sz="1000" dirty="0" smtClean="0">
              <a:solidFill>
                <a:schemeClr val="bg1"/>
              </a:solidFill>
            </a:endParaRPr>
          </a:p>
          <a:p>
            <a:pPr marL="342900" indent="-342900" eaLnBrk="1" hangingPunct="1">
              <a:buFont typeface="Arial" panose="020B0604020202020204" pitchFamily="34" charset="0"/>
              <a:buChar char="•"/>
            </a:pPr>
            <a:r>
              <a:rPr lang="de-DE" altLang="de-DE" dirty="0" smtClean="0">
                <a:solidFill>
                  <a:schemeClr val="bg1"/>
                </a:solidFill>
              </a:rPr>
              <a:t>Von diesem Budget könnt ihr einen beliebigen Betrag in eine öffentliche (gemeinsame) Kasse investieren.</a:t>
            </a:r>
          </a:p>
          <a:p>
            <a:pPr eaLnBrk="1" hangingPunct="1"/>
            <a:endParaRPr lang="de-DE" altLang="de-DE" sz="1000" dirty="0" smtClean="0">
              <a:solidFill>
                <a:schemeClr val="bg1"/>
              </a:solidFill>
            </a:endParaRPr>
          </a:p>
          <a:p>
            <a:pPr marL="342900" indent="-342900" eaLnBrk="1" hangingPunct="1">
              <a:buFont typeface="Arial" panose="020B0604020202020204" pitchFamily="34" charset="0"/>
              <a:buChar char="•"/>
            </a:pPr>
            <a:r>
              <a:rPr lang="de-DE" altLang="de-DE" dirty="0" smtClean="0">
                <a:solidFill>
                  <a:schemeClr val="bg1"/>
                </a:solidFill>
              </a:rPr>
              <a:t>Die Lehrkraft erhöht diesen Betrag um </a:t>
            </a:r>
            <a:r>
              <a:rPr lang="de-DE" altLang="de-DE" dirty="0" smtClean="0">
                <a:solidFill>
                  <a:schemeClr val="bg1"/>
                </a:solidFill>
              </a:rPr>
              <a:t>20 Prozent </a:t>
            </a:r>
            <a:r>
              <a:rPr lang="de-DE" altLang="de-DE" dirty="0" smtClean="0">
                <a:solidFill>
                  <a:schemeClr val="bg1"/>
                </a:solidFill>
              </a:rPr>
              <a:t>und zahlt ihn dann zu gleichen Teilen an alle aus.</a:t>
            </a:r>
          </a:p>
          <a:p>
            <a:pPr eaLnBrk="1" hangingPunct="1"/>
            <a:endParaRPr lang="de-DE" altLang="de-DE" sz="1000" dirty="0" smtClean="0">
              <a:solidFill>
                <a:schemeClr val="bg1"/>
              </a:solidFill>
            </a:endParaRPr>
          </a:p>
          <a:p>
            <a:pPr marL="342900" indent="-342900" eaLnBrk="1" hangingPunct="1">
              <a:buFont typeface="Arial" panose="020B0604020202020204" pitchFamily="34" charset="0"/>
              <a:buChar char="•"/>
            </a:pPr>
            <a:r>
              <a:rPr lang="de-DE" altLang="de-DE" dirty="0" smtClean="0">
                <a:solidFill>
                  <a:schemeClr val="bg1"/>
                </a:solidFill>
              </a:rPr>
              <a:t>Euer persönliches Ziel ist es, möglichst viel Geld zu erwirtschaften: Ihr behaltet nach jeder Runde das Geld, das ihr von eurem Budget nicht investiert habt und erhaltet euren Anteil aus der gemeinsamen Kasse.</a:t>
            </a:r>
            <a:endParaRPr lang="de-DE" altLang="de-DE" dirty="0">
              <a:solidFill>
                <a:schemeClr val="bg1"/>
              </a:solidFill>
            </a:endParaRPr>
          </a:p>
        </p:txBody>
      </p:sp>
      <p:pic>
        <p:nvPicPr>
          <p:cNvPr id="5128" name="Picture 8" descr="http://www.finanzen-versicherungen-blog.de/wp-content/uploads/2014/02/Lebensversicherung-300x300.jpg"/>
          <p:cNvPicPr>
            <a:picLocks noChangeAspect="1" noChangeArrowheads="1"/>
          </p:cNvPicPr>
          <p:nvPr/>
        </p:nvPicPr>
        <p:blipFill>
          <a:blip r:embed="rId4"/>
          <a:srcRect/>
          <a:stretch>
            <a:fillRect/>
          </a:stretch>
        </p:blipFill>
        <p:spPr bwMode="auto">
          <a:xfrm>
            <a:off x="6595484" y="3300635"/>
            <a:ext cx="2071682" cy="2071682"/>
          </a:xfrm>
          <a:prstGeom prst="rect">
            <a:avLst/>
          </a:prstGeom>
          <a:solidFill>
            <a:srgbClr val="FFFFFF">
              <a:shade val="85000"/>
            </a:srgbClr>
          </a:solidFill>
          <a:ln w="88900" cap="sq">
            <a:solidFill>
              <a:schemeClr val="bg1">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Foliennummernplatzhalter 1"/>
          <p:cNvSpPr>
            <a:spLocks noGrp="1"/>
          </p:cNvSpPr>
          <p:nvPr>
            <p:ph type="sldNum" sz="quarter" idx="12"/>
          </p:nvPr>
        </p:nvSpPr>
        <p:spPr/>
        <p:txBody>
          <a:bodyPr/>
          <a:lstStyle/>
          <a:p>
            <a:fld id="{CAD4A97C-D38B-4E87-AD4F-E8369B543530}" type="slidenum">
              <a:rPr lang="de-DE" altLang="de-DE" smtClean="0"/>
              <a:pPr/>
              <a:t>2</a:t>
            </a:fld>
            <a:endParaRPr lang="de-DE" altLang="de-DE"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2" cstate="print"/>
          <a:srcRect/>
          <a:stretch>
            <a:fillRect/>
          </a:stretch>
        </p:blipFill>
        <p:spPr bwMode="auto">
          <a:xfrm>
            <a:off x="0" y="0"/>
            <a:ext cx="9359900" cy="7073900"/>
          </a:xfrm>
          <a:prstGeom prst="rect">
            <a:avLst/>
          </a:prstGeom>
          <a:noFill/>
          <a:ln w="9525">
            <a:noFill/>
            <a:miter lim="800000"/>
            <a:headEnd/>
            <a:tailEnd/>
          </a:ln>
        </p:spPr>
      </p:pic>
      <p:pic>
        <p:nvPicPr>
          <p:cNvPr id="5" name="Grafik 4" descr="C:\Users\mhsg\AppData\Local\Microsoft\Windows\INetCache\Content.Word\glo-011340_F.JPG"/>
          <p:cNvPicPr/>
          <p:nvPr/>
        </p:nvPicPr>
        <p:blipFill>
          <a:blip r:embed="rId3"/>
          <a:srcRect/>
          <a:stretch>
            <a:fillRect/>
          </a:stretch>
        </p:blipFill>
        <p:spPr bwMode="auto">
          <a:xfrm>
            <a:off x="538510" y="2492896"/>
            <a:ext cx="3961482" cy="4146134"/>
          </a:xfrm>
          <a:prstGeom prst="rect">
            <a:avLst/>
          </a:prstGeom>
          <a:noFill/>
          <a:ln w="9525">
            <a:solidFill>
              <a:schemeClr val="tx1"/>
            </a:solidFill>
            <a:miter lim="800000"/>
            <a:headEnd/>
            <a:tailEnd/>
          </a:ln>
        </p:spPr>
      </p:pic>
      <p:sp>
        <p:nvSpPr>
          <p:cNvPr id="2" name="Foliennummernplatzhalter 1"/>
          <p:cNvSpPr>
            <a:spLocks noGrp="1"/>
          </p:cNvSpPr>
          <p:nvPr>
            <p:ph type="sldNum" sz="quarter" idx="12"/>
          </p:nvPr>
        </p:nvSpPr>
        <p:spPr/>
        <p:txBody>
          <a:bodyPr/>
          <a:lstStyle/>
          <a:p>
            <a:fld id="{CAD4A97C-D38B-4E87-AD4F-E8369B543530}" type="slidenum">
              <a:rPr lang="de-DE" altLang="de-DE" smtClean="0"/>
              <a:pPr/>
              <a:t>20</a:t>
            </a:fld>
            <a:endParaRPr lang="de-DE" altLang="de-DE" dirty="0"/>
          </a:p>
        </p:txBody>
      </p:sp>
      <p:sp>
        <p:nvSpPr>
          <p:cNvPr id="3" name="Textfeld 2"/>
          <p:cNvSpPr txBox="1"/>
          <p:nvPr/>
        </p:nvSpPr>
        <p:spPr>
          <a:xfrm>
            <a:off x="4860032" y="3789040"/>
            <a:ext cx="3960440" cy="1323439"/>
          </a:xfrm>
          <a:prstGeom prst="rect">
            <a:avLst/>
          </a:prstGeom>
          <a:noFill/>
        </p:spPr>
        <p:txBody>
          <a:bodyPr wrap="square" rtlCol="0">
            <a:spAutoFit/>
          </a:bodyPr>
          <a:lstStyle/>
          <a:p>
            <a:pPr lvl="0"/>
            <a:r>
              <a:rPr lang="de-DE" sz="2000" dirty="0" smtClean="0">
                <a:solidFill>
                  <a:schemeClr val="bg1"/>
                </a:solidFill>
              </a:rPr>
              <a:t>In dieser Grafik seht ihr die Einnahmequellen des Sozialstaates. Wofür wird dieses Geld ausgegeben?</a:t>
            </a:r>
          </a:p>
        </p:txBody>
      </p:sp>
      <p:sp>
        <p:nvSpPr>
          <p:cNvPr id="7" name="Textfeld 6"/>
          <p:cNvSpPr txBox="1"/>
          <p:nvPr/>
        </p:nvSpPr>
        <p:spPr>
          <a:xfrm>
            <a:off x="2428860" y="1772816"/>
            <a:ext cx="6732240" cy="523220"/>
          </a:xfrm>
          <a:prstGeom prst="rect">
            <a:avLst/>
          </a:prstGeom>
          <a:noFill/>
        </p:spPr>
        <p:txBody>
          <a:bodyPr wrap="square" rtlCol="0">
            <a:spAutoFit/>
          </a:bodyPr>
          <a:lstStyle/>
          <a:p>
            <a:r>
              <a:rPr lang="de-DE" sz="2800" b="1" dirty="0" smtClean="0">
                <a:solidFill>
                  <a:schemeClr val="bg1"/>
                </a:solidFill>
                <a:latin typeface="Myriad Pro Cond"/>
                <a:cs typeface="Myriad Pro Cond"/>
              </a:rPr>
              <a:t>Thema: Sozialstaat</a:t>
            </a:r>
            <a:endParaRPr lang="de-DE" sz="2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2" cstate="print"/>
          <a:srcRect/>
          <a:stretch>
            <a:fillRect/>
          </a:stretch>
        </p:blipFill>
        <p:spPr bwMode="auto">
          <a:xfrm>
            <a:off x="0" y="0"/>
            <a:ext cx="9359900" cy="7073900"/>
          </a:xfrm>
          <a:prstGeom prst="rect">
            <a:avLst/>
          </a:prstGeom>
          <a:noFill/>
          <a:ln w="9525">
            <a:noFill/>
            <a:miter lim="800000"/>
            <a:headEnd/>
            <a:tailEnd/>
          </a:ln>
        </p:spPr>
      </p:pic>
      <p:sp>
        <p:nvSpPr>
          <p:cNvPr id="2" name="Foliennummernplatzhalter 1"/>
          <p:cNvSpPr>
            <a:spLocks noGrp="1"/>
          </p:cNvSpPr>
          <p:nvPr>
            <p:ph type="sldNum" sz="quarter" idx="12"/>
          </p:nvPr>
        </p:nvSpPr>
        <p:spPr/>
        <p:txBody>
          <a:bodyPr/>
          <a:lstStyle/>
          <a:p>
            <a:fld id="{CAD4A97C-D38B-4E87-AD4F-E8369B543530}" type="slidenum">
              <a:rPr lang="de-DE" altLang="de-DE" smtClean="0"/>
              <a:pPr/>
              <a:t>21</a:t>
            </a:fld>
            <a:endParaRPr lang="de-DE" altLang="de-DE" dirty="0"/>
          </a:p>
        </p:txBody>
      </p:sp>
      <p:sp>
        <p:nvSpPr>
          <p:cNvPr id="3" name="Textfeld 2"/>
          <p:cNvSpPr txBox="1"/>
          <p:nvPr/>
        </p:nvSpPr>
        <p:spPr>
          <a:xfrm>
            <a:off x="539552" y="2636912"/>
            <a:ext cx="8352928" cy="1631216"/>
          </a:xfrm>
          <a:prstGeom prst="rect">
            <a:avLst/>
          </a:prstGeom>
          <a:noFill/>
        </p:spPr>
        <p:txBody>
          <a:bodyPr wrap="square" rtlCol="0">
            <a:spAutoFit/>
          </a:bodyPr>
          <a:lstStyle/>
          <a:p>
            <a:pPr marL="342900" indent="-342900">
              <a:buFont typeface="+mj-lt"/>
              <a:buAutoNum type="arabicPeriod"/>
            </a:pPr>
            <a:r>
              <a:rPr lang="de-DE" b="1" dirty="0" smtClean="0">
                <a:solidFill>
                  <a:schemeClr val="bg1"/>
                </a:solidFill>
              </a:rPr>
              <a:t>Erklärt den </a:t>
            </a:r>
            <a:r>
              <a:rPr lang="de-DE" b="1" dirty="0">
                <a:solidFill>
                  <a:schemeClr val="bg1"/>
                </a:solidFill>
              </a:rPr>
              <a:t>umgangssprachlich verwendeten Begriff „Sozialschmarotzer“ und </a:t>
            </a:r>
            <a:r>
              <a:rPr lang="de-DE" b="1" dirty="0" smtClean="0">
                <a:solidFill>
                  <a:schemeClr val="bg1"/>
                </a:solidFill>
              </a:rPr>
              <a:t>geht in </a:t>
            </a:r>
            <a:r>
              <a:rPr lang="de-DE" b="1" dirty="0">
                <a:solidFill>
                  <a:schemeClr val="bg1"/>
                </a:solidFill>
              </a:rPr>
              <a:t>diesem Zusammenhang auf das Trittbrettfahrerverhalten ein, das </a:t>
            </a:r>
            <a:r>
              <a:rPr lang="de-DE" b="1" dirty="0" smtClean="0">
                <a:solidFill>
                  <a:schemeClr val="bg1"/>
                </a:solidFill>
              </a:rPr>
              <a:t>ihr aus </a:t>
            </a:r>
            <a:r>
              <a:rPr lang="de-DE" b="1" dirty="0">
                <a:solidFill>
                  <a:schemeClr val="bg1"/>
                </a:solidFill>
              </a:rPr>
              <a:t>dem Experiment </a:t>
            </a:r>
            <a:r>
              <a:rPr lang="de-DE" b="1" dirty="0" smtClean="0">
                <a:solidFill>
                  <a:schemeClr val="bg1"/>
                </a:solidFill>
              </a:rPr>
              <a:t>kennt!</a:t>
            </a:r>
          </a:p>
          <a:p>
            <a:pPr marL="342900" indent="-342900">
              <a:buFont typeface="+mj-lt"/>
              <a:buAutoNum type="arabicPeriod"/>
            </a:pPr>
            <a:endParaRPr lang="de-DE" sz="1000" b="1" dirty="0">
              <a:solidFill>
                <a:schemeClr val="bg1"/>
              </a:solidFill>
            </a:endParaRPr>
          </a:p>
          <a:p>
            <a:pPr marL="342900" indent="-342900">
              <a:buFont typeface="+mj-lt"/>
              <a:buAutoNum type="arabicPeriod"/>
            </a:pPr>
            <a:r>
              <a:rPr lang="de-DE" b="1" dirty="0" smtClean="0">
                <a:solidFill>
                  <a:schemeClr val="bg1"/>
                </a:solidFill>
              </a:rPr>
              <a:t>Wie </a:t>
            </a:r>
            <a:r>
              <a:rPr lang="de-DE" b="1" dirty="0">
                <a:solidFill>
                  <a:schemeClr val="bg1"/>
                </a:solidFill>
              </a:rPr>
              <a:t>kann </a:t>
            </a:r>
            <a:r>
              <a:rPr lang="de-DE" b="1" dirty="0" smtClean="0">
                <a:solidFill>
                  <a:schemeClr val="bg1"/>
                </a:solidFill>
              </a:rPr>
              <a:t>jede*r </a:t>
            </a:r>
            <a:r>
              <a:rPr lang="de-DE" b="1" dirty="0">
                <a:solidFill>
                  <a:schemeClr val="bg1"/>
                </a:solidFill>
              </a:rPr>
              <a:t>Einzelne dazu betragen, die Kosten des sozialen Netzes in Grenzen zu halten</a:t>
            </a:r>
            <a:r>
              <a:rPr lang="de-DE" b="1" dirty="0" smtClean="0">
                <a:solidFill>
                  <a:schemeClr val="bg1"/>
                </a:solidFill>
              </a:rPr>
              <a:t>?</a:t>
            </a:r>
            <a:endParaRPr lang="de-DE" b="1" dirty="0">
              <a:solidFill>
                <a:schemeClr val="bg1"/>
              </a:solidFill>
            </a:endParaRPr>
          </a:p>
        </p:txBody>
      </p:sp>
      <p:sp>
        <p:nvSpPr>
          <p:cNvPr id="7" name="Textfeld 6"/>
          <p:cNvSpPr txBox="1"/>
          <p:nvPr/>
        </p:nvSpPr>
        <p:spPr>
          <a:xfrm>
            <a:off x="2428860" y="1772816"/>
            <a:ext cx="6732240" cy="523220"/>
          </a:xfrm>
          <a:prstGeom prst="rect">
            <a:avLst/>
          </a:prstGeom>
          <a:noFill/>
        </p:spPr>
        <p:txBody>
          <a:bodyPr wrap="square" rtlCol="0">
            <a:spAutoFit/>
          </a:bodyPr>
          <a:lstStyle/>
          <a:p>
            <a:r>
              <a:rPr lang="de-DE" sz="2800" b="1" dirty="0" smtClean="0">
                <a:solidFill>
                  <a:schemeClr val="bg1"/>
                </a:solidFill>
                <a:latin typeface="Myriad Pro Cond"/>
                <a:cs typeface="Myriad Pro Cond"/>
              </a:rPr>
              <a:t>Thema: Sozialstaat</a:t>
            </a:r>
            <a:endParaRPr lang="de-DE" sz="2800" dirty="0"/>
          </a:p>
        </p:txBody>
      </p:sp>
      <p:sp>
        <p:nvSpPr>
          <p:cNvPr id="4" name="Textfeld 3"/>
          <p:cNvSpPr txBox="1"/>
          <p:nvPr/>
        </p:nvSpPr>
        <p:spPr>
          <a:xfrm>
            <a:off x="539552" y="4293096"/>
            <a:ext cx="8424936" cy="2462213"/>
          </a:xfrm>
          <a:prstGeom prst="rect">
            <a:avLst/>
          </a:prstGeom>
          <a:noFill/>
        </p:spPr>
        <p:txBody>
          <a:bodyPr wrap="square" rtlCol="0">
            <a:spAutoFit/>
          </a:bodyPr>
          <a:lstStyle/>
          <a:p>
            <a:pPr marL="742950" lvl="1" indent="-285750">
              <a:buFont typeface="Arial" panose="020B0604020202020204" pitchFamily="34" charset="0"/>
              <a:buChar char="•"/>
            </a:pPr>
            <a:r>
              <a:rPr lang="de-DE" b="1" dirty="0">
                <a:solidFill>
                  <a:schemeClr val="bg1"/>
                </a:solidFill>
              </a:rPr>
              <a:t>Einnahmen erhöhen:</a:t>
            </a:r>
          </a:p>
          <a:p>
            <a:pPr marL="1200150" lvl="2" indent="-285750">
              <a:buFont typeface="Wingdings" panose="05000000000000000000" pitchFamily="2" charset="2"/>
              <a:buChar char="Ø"/>
            </a:pPr>
            <a:r>
              <a:rPr lang="de-DE" dirty="0">
                <a:solidFill>
                  <a:schemeClr val="bg1"/>
                </a:solidFill>
              </a:rPr>
              <a:t>Steuern zahlen: keine Schwarzarbeit, keine Steuerflucht, …</a:t>
            </a:r>
          </a:p>
          <a:p>
            <a:pPr marL="1200150" lvl="2" indent="-285750">
              <a:buFont typeface="Wingdings" panose="05000000000000000000" pitchFamily="2" charset="2"/>
              <a:buChar char="Ø"/>
            </a:pPr>
            <a:r>
              <a:rPr lang="de-DE" dirty="0">
                <a:solidFill>
                  <a:schemeClr val="bg1"/>
                </a:solidFill>
              </a:rPr>
              <a:t>Sozialversicherungsbeiträge zahlen: Bürgerversicherung,…</a:t>
            </a:r>
          </a:p>
          <a:p>
            <a:pPr marL="742950" lvl="1" indent="-285750">
              <a:buFont typeface="Arial" panose="020B0604020202020204" pitchFamily="34" charset="0"/>
              <a:buChar char="•"/>
            </a:pPr>
            <a:endParaRPr lang="de-DE" sz="1000" dirty="0">
              <a:solidFill>
                <a:schemeClr val="bg1"/>
              </a:solidFill>
            </a:endParaRPr>
          </a:p>
          <a:p>
            <a:pPr marL="742950" lvl="1" indent="-285750">
              <a:buFont typeface="Arial" panose="020B0604020202020204" pitchFamily="34" charset="0"/>
              <a:buChar char="•"/>
            </a:pPr>
            <a:r>
              <a:rPr lang="de-DE" b="1" dirty="0">
                <a:solidFill>
                  <a:schemeClr val="bg1"/>
                </a:solidFill>
              </a:rPr>
              <a:t>Ausgaben minimieren:</a:t>
            </a:r>
          </a:p>
          <a:p>
            <a:pPr marL="1200150" lvl="2" indent="-285750">
              <a:buFont typeface="Wingdings" panose="05000000000000000000" pitchFamily="2" charset="2"/>
              <a:buChar char="Ø"/>
            </a:pPr>
            <a:r>
              <a:rPr lang="de-DE" dirty="0">
                <a:solidFill>
                  <a:schemeClr val="bg1"/>
                </a:solidFill>
              </a:rPr>
              <a:t>Sozialversicherung nicht unnötig belasten: Vermeiden von Arbeitslosigkeit, Gesunderhaltung</a:t>
            </a:r>
          </a:p>
          <a:p>
            <a:pPr marL="1200150" lvl="2" indent="-285750">
              <a:buFont typeface="Wingdings" panose="05000000000000000000" pitchFamily="2" charset="2"/>
              <a:buChar char="Ø"/>
            </a:pPr>
            <a:r>
              <a:rPr lang="de-DE" dirty="0">
                <a:solidFill>
                  <a:schemeClr val="bg1"/>
                </a:solidFill>
              </a:rPr>
              <a:t>pfleglicher Umgang mit dem öffentlichen Raum: kein Vandalismus, Klimaschutz</a:t>
            </a:r>
            <a:r>
              <a:rPr lang="de-DE" dirty="0" smtClean="0">
                <a:solidFill>
                  <a:schemeClr val="bg1"/>
                </a:solidFill>
              </a:rPr>
              <a:t>,…</a:t>
            </a:r>
            <a:endParaRPr lang="de-DE" dirty="0">
              <a:solidFill>
                <a:schemeClr val="bg1"/>
              </a:solidFill>
            </a:endParaRPr>
          </a:p>
        </p:txBody>
      </p:sp>
    </p:spTree>
    <p:extLst>
      <p:ext uri="{BB962C8B-B14F-4D97-AF65-F5344CB8AC3E}">
        <p14:creationId xmlns:p14="http://schemas.microsoft.com/office/powerpoint/2010/main" val="3623797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2" cstate="print"/>
          <a:srcRect/>
          <a:stretch>
            <a:fillRect/>
          </a:stretch>
        </p:blipFill>
        <p:spPr bwMode="auto">
          <a:xfrm>
            <a:off x="0" y="0"/>
            <a:ext cx="9359900" cy="7073900"/>
          </a:xfrm>
          <a:prstGeom prst="rect">
            <a:avLst/>
          </a:prstGeom>
          <a:noFill/>
          <a:ln w="9525">
            <a:noFill/>
            <a:miter lim="800000"/>
            <a:headEnd/>
            <a:tailEnd/>
          </a:ln>
        </p:spPr>
      </p:pic>
      <p:pic>
        <p:nvPicPr>
          <p:cNvPr id="5" name="Grafik 4" descr="https://www.zwp-online.info/sites/default/files/users/karola.richter/weitz-1-u-2.png"/>
          <p:cNvPicPr/>
          <p:nvPr/>
        </p:nvPicPr>
        <p:blipFill>
          <a:blip r:embed="rId3"/>
          <a:srcRect/>
          <a:stretch>
            <a:fillRect/>
          </a:stretch>
        </p:blipFill>
        <p:spPr bwMode="auto">
          <a:xfrm>
            <a:off x="611560" y="2492897"/>
            <a:ext cx="5777064" cy="4228578"/>
          </a:xfrm>
          <a:prstGeom prst="rect">
            <a:avLst/>
          </a:prstGeom>
          <a:noFill/>
          <a:ln w="9525">
            <a:noFill/>
            <a:miter lim="800000"/>
            <a:headEnd/>
            <a:tailEnd/>
          </a:ln>
        </p:spPr>
      </p:pic>
      <p:sp>
        <p:nvSpPr>
          <p:cNvPr id="2" name="Foliennummernplatzhalter 1"/>
          <p:cNvSpPr>
            <a:spLocks noGrp="1"/>
          </p:cNvSpPr>
          <p:nvPr>
            <p:ph type="sldNum" sz="quarter" idx="12"/>
          </p:nvPr>
        </p:nvSpPr>
        <p:spPr/>
        <p:txBody>
          <a:bodyPr/>
          <a:lstStyle/>
          <a:p>
            <a:fld id="{CAD4A97C-D38B-4E87-AD4F-E8369B543530}" type="slidenum">
              <a:rPr lang="de-DE" altLang="de-DE" smtClean="0"/>
              <a:pPr/>
              <a:t>22</a:t>
            </a:fld>
            <a:endParaRPr lang="de-DE" altLang="de-DE"/>
          </a:p>
        </p:txBody>
      </p:sp>
      <p:sp>
        <p:nvSpPr>
          <p:cNvPr id="3" name="Textfeld 2"/>
          <p:cNvSpPr txBox="1"/>
          <p:nvPr/>
        </p:nvSpPr>
        <p:spPr>
          <a:xfrm>
            <a:off x="6540655" y="3140968"/>
            <a:ext cx="2339280" cy="2031325"/>
          </a:xfrm>
          <a:prstGeom prst="rect">
            <a:avLst/>
          </a:prstGeom>
          <a:noFill/>
        </p:spPr>
        <p:txBody>
          <a:bodyPr wrap="square" rtlCol="0">
            <a:spAutoFit/>
          </a:bodyPr>
          <a:lstStyle/>
          <a:p>
            <a:pPr algn="ctr"/>
            <a:r>
              <a:rPr lang="de-DE" b="1" dirty="0" smtClean="0">
                <a:solidFill>
                  <a:schemeClr val="bg1"/>
                </a:solidFill>
              </a:rPr>
              <a:t>Alterspyramide</a:t>
            </a:r>
          </a:p>
          <a:p>
            <a:endParaRPr lang="de-DE" dirty="0">
              <a:solidFill>
                <a:schemeClr val="bg1"/>
              </a:solidFill>
            </a:endParaRPr>
          </a:p>
          <a:p>
            <a:r>
              <a:rPr lang="de-DE" dirty="0" smtClean="0">
                <a:solidFill>
                  <a:schemeClr val="bg1"/>
                </a:solidFill>
              </a:rPr>
              <a:t>Beschreibt den Wandel in der Altersstruktur anhand der beiden Grafiken!</a:t>
            </a:r>
            <a:endParaRPr lang="de-DE" dirty="0">
              <a:solidFill>
                <a:schemeClr val="bg1"/>
              </a:solidFill>
            </a:endParaRPr>
          </a:p>
        </p:txBody>
      </p:sp>
      <p:sp>
        <p:nvSpPr>
          <p:cNvPr id="7" name="Textfeld 6"/>
          <p:cNvSpPr txBox="1"/>
          <p:nvPr/>
        </p:nvSpPr>
        <p:spPr>
          <a:xfrm>
            <a:off x="2428860" y="1772816"/>
            <a:ext cx="6732240" cy="523220"/>
          </a:xfrm>
          <a:prstGeom prst="rect">
            <a:avLst/>
          </a:prstGeom>
          <a:noFill/>
        </p:spPr>
        <p:txBody>
          <a:bodyPr wrap="square" rtlCol="0">
            <a:spAutoFit/>
          </a:bodyPr>
          <a:lstStyle/>
          <a:p>
            <a:r>
              <a:rPr lang="de-DE" sz="2800" b="1" dirty="0" smtClean="0">
                <a:solidFill>
                  <a:schemeClr val="bg1"/>
                </a:solidFill>
                <a:latin typeface="Myriad Pro Cond"/>
                <a:cs typeface="Myriad Pro Cond"/>
              </a:rPr>
              <a:t>Thema: Sozialstaat</a:t>
            </a:r>
            <a:endParaRPr lang="de-DE" sz="28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2" cstate="print"/>
          <a:srcRect/>
          <a:stretch>
            <a:fillRect/>
          </a:stretch>
        </p:blipFill>
        <p:spPr bwMode="auto">
          <a:xfrm>
            <a:off x="0" y="0"/>
            <a:ext cx="9359900" cy="7073900"/>
          </a:xfrm>
          <a:prstGeom prst="rect">
            <a:avLst/>
          </a:prstGeom>
          <a:noFill/>
          <a:ln w="9525">
            <a:noFill/>
            <a:miter lim="800000"/>
            <a:headEnd/>
            <a:tailEnd/>
          </a:ln>
        </p:spPr>
      </p:pic>
      <p:pic>
        <p:nvPicPr>
          <p:cNvPr id="6" name="Grafik 5" descr="D:\DATEN\Ökonopoly\Überarbeitung\Teamplayer\Sammlung\glo-011966_F.jpg"/>
          <p:cNvPicPr/>
          <p:nvPr/>
        </p:nvPicPr>
        <p:blipFill>
          <a:blip r:embed="rId3" cstate="print"/>
          <a:srcRect/>
          <a:stretch>
            <a:fillRect/>
          </a:stretch>
        </p:blipFill>
        <p:spPr bwMode="auto">
          <a:xfrm>
            <a:off x="577845" y="2598279"/>
            <a:ext cx="5941640" cy="3511029"/>
          </a:xfrm>
          <a:prstGeom prst="rect">
            <a:avLst/>
          </a:prstGeom>
          <a:noFill/>
          <a:ln w="9525">
            <a:noFill/>
            <a:miter lim="800000"/>
            <a:headEnd/>
            <a:tailEnd/>
          </a:ln>
        </p:spPr>
      </p:pic>
      <p:sp>
        <p:nvSpPr>
          <p:cNvPr id="2" name="Foliennummernplatzhalter 1"/>
          <p:cNvSpPr>
            <a:spLocks noGrp="1"/>
          </p:cNvSpPr>
          <p:nvPr>
            <p:ph type="sldNum" sz="quarter" idx="12"/>
          </p:nvPr>
        </p:nvSpPr>
        <p:spPr/>
        <p:txBody>
          <a:bodyPr/>
          <a:lstStyle/>
          <a:p>
            <a:fld id="{CAD4A97C-D38B-4E87-AD4F-E8369B543530}" type="slidenum">
              <a:rPr lang="de-DE" altLang="de-DE" smtClean="0"/>
              <a:pPr/>
              <a:t>23</a:t>
            </a:fld>
            <a:endParaRPr lang="de-DE" altLang="de-DE"/>
          </a:p>
        </p:txBody>
      </p:sp>
      <p:sp>
        <p:nvSpPr>
          <p:cNvPr id="3" name="Textfeld 2"/>
          <p:cNvSpPr txBox="1"/>
          <p:nvPr/>
        </p:nvSpPr>
        <p:spPr>
          <a:xfrm>
            <a:off x="6553200" y="3053189"/>
            <a:ext cx="2376264" cy="2031325"/>
          </a:xfrm>
          <a:prstGeom prst="rect">
            <a:avLst/>
          </a:prstGeom>
          <a:noFill/>
        </p:spPr>
        <p:txBody>
          <a:bodyPr wrap="square" rtlCol="0">
            <a:spAutoFit/>
          </a:bodyPr>
          <a:lstStyle/>
          <a:p>
            <a:pPr algn="ctr"/>
            <a:r>
              <a:rPr lang="de-DE" b="1" dirty="0" smtClean="0">
                <a:solidFill>
                  <a:schemeClr val="bg1"/>
                </a:solidFill>
              </a:rPr>
              <a:t>demografischer Wandel</a:t>
            </a:r>
          </a:p>
          <a:p>
            <a:endParaRPr lang="de-DE" dirty="0" smtClean="0">
              <a:solidFill>
                <a:schemeClr val="bg1"/>
              </a:solidFill>
            </a:endParaRPr>
          </a:p>
          <a:p>
            <a:r>
              <a:rPr lang="de-DE" dirty="0" smtClean="0">
                <a:solidFill>
                  <a:schemeClr val="bg1"/>
                </a:solidFill>
              </a:rPr>
              <a:t>Welche Probleme ergeben sich daraus für die soziale Sicherung?</a:t>
            </a:r>
            <a:endParaRPr lang="de-DE" dirty="0">
              <a:solidFill>
                <a:schemeClr val="bg1"/>
              </a:solidFill>
            </a:endParaRPr>
          </a:p>
        </p:txBody>
      </p:sp>
      <p:sp>
        <p:nvSpPr>
          <p:cNvPr id="8" name="Textfeld 7"/>
          <p:cNvSpPr txBox="1"/>
          <p:nvPr/>
        </p:nvSpPr>
        <p:spPr>
          <a:xfrm>
            <a:off x="2428860" y="1772816"/>
            <a:ext cx="6732240" cy="523220"/>
          </a:xfrm>
          <a:prstGeom prst="rect">
            <a:avLst/>
          </a:prstGeom>
          <a:noFill/>
        </p:spPr>
        <p:txBody>
          <a:bodyPr wrap="square" rtlCol="0">
            <a:spAutoFit/>
          </a:bodyPr>
          <a:lstStyle/>
          <a:p>
            <a:r>
              <a:rPr lang="de-DE" sz="2800" b="1" dirty="0" smtClean="0">
                <a:solidFill>
                  <a:schemeClr val="bg1"/>
                </a:solidFill>
                <a:latin typeface="Myriad Pro Cond"/>
                <a:cs typeface="Myriad Pro Cond"/>
              </a:rPr>
              <a:t>Thema: Sozialstaat</a:t>
            </a:r>
            <a:endParaRPr lang="de-DE" sz="28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cstate="print"/>
          <a:srcRect/>
          <a:stretch>
            <a:fillRect/>
          </a:stretch>
        </p:blipFill>
        <p:spPr bwMode="auto">
          <a:xfrm>
            <a:off x="0" y="0"/>
            <a:ext cx="9359900" cy="7073900"/>
          </a:xfrm>
          <a:prstGeom prst="rect">
            <a:avLst/>
          </a:prstGeom>
          <a:noFill/>
          <a:ln w="9525">
            <a:noFill/>
            <a:miter lim="800000"/>
            <a:headEnd/>
            <a:tailEnd/>
          </a:ln>
        </p:spPr>
      </p:pic>
      <p:sp>
        <p:nvSpPr>
          <p:cNvPr id="4" name="Textfeld 3"/>
          <p:cNvSpPr txBox="1"/>
          <p:nvPr/>
        </p:nvSpPr>
        <p:spPr>
          <a:xfrm>
            <a:off x="2483768" y="1774557"/>
            <a:ext cx="6660232" cy="584775"/>
          </a:xfrm>
          <a:prstGeom prst="rect">
            <a:avLst/>
          </a:prstGeom>
          <a:noFill/>
        </p:spPr>
        <p:txBody>
          <a:bodyPr wrap="square" rtlCol="0">
            <a:spAutoFit/>
          </a:bodyPr>
          <a:lstStyle/>
          <a:p>
            <a:r>
              <a:rPr lang="de-DE" sz="3200" b="1" dirty="0" smtClean="0">
                <a:solidFill>
                  <a:schemeClr val="bg1"/>
                </a:solidFill>
                <a:latin typeface="Myriad Pro Cond"/>
                <a:cs typeface="Myriad Pro Cond"/>
              </a:rPr>
              <a:t>Thema: Umweltschutz</a:t>
            </a:r>
            <a:endParaRPr lang="de-DE" sz="3200" dirty="0"/>
          </a:p>
        </p:txBody>
      </p:sp>
      <p:sp>
        <p:nvSpPr>
          <p:cNvPr id="6145" name="Text Box 1"/>
          <p:cNvSpPr txBox="1">
            <a:spLocks noChangeArrowheads="1"/>
          </p:cNvSpPr>
          <p:nvPr/>
        </p:nvSpPr>
        <p:spPr bwMode="auto">
          <a:xfrm>
            <a:off x="503548" y="6558877"/>
            <a:ext cx="8136904" cy="2154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r>
              <a:rPr lang="de-DE" sz="800" dirty="0" smtClean="0" bmk="">
                <a:solidFill>
                  <a:schemeClr val="bg1"/>
                </a:solidFill>
                <a:ea typeface="Times New Roman" pitchFamily="18" charset="0"/>
                <a:cs typeface="Times New Roman" pitchFamily="18" charset="0"/>
              </a:rPr>
              <a:t>(Karikatur </a:t>
            </a:r>
            <a:r>
              <a:rPr lang="de-DE" sz="800" dirty="0" bmk="">
                <a:solidFill>
                  <a:schemeClr val="bg1"/>
                </a:solidFill>
                <a:ea typeface="Times New Roman" pitchFamily="18" charset="0"/>
                <a:cs typeface="Times New Roman" pitchFamily="18" charset="0"/>
              </a:rPr>
              <a:t>von Thomas </a:t>
            </a:r>
            <a:r>
              <a:rPr lang="de-DE" sz="800" dirty="0" err="1" bmk="">
                <a:solidFill>
                  <a:schemeClr val="bg1"/>
                </a:solidFill>
                <a:ea typeface="Times New Roman" pitchFamily="18" charset="0"/>
                <a:cs typeface="Times New Roman" pitchFamily="18" charset="0"/>
              </a:rPr>
              <a:t>Plaßmann</a:t>
            </a:r>
            <a:r>
              <a:rPr lang="de-DE" sz="800" dirty="0" bmk="">
                <a:solidFill>
                  <a:schemeClr val="bg1"/>
                </a:solidFill>
                <a:ea typeface="Times New Roman" pitchFamily="18" charset="0"/>
                <a:cs typeface="Times New Roman" pitchFamily="18" charset="0"/>
              </a:rPr>
              <a:t>. Quelle: </a:t>
            </a:r>
            <a:r>
              <a:rPr lang="de-DE" sz="800" dirty="0" err="1" bmk="">
                <a:solidFill>
                  <a:schemeClr val="bg1"/>
                </a:solidFill>
                <a:ea typeface="Times New Roman" pitchFamily="18" charset="0"/>
                <a:cs typeface="Times New Roman" pitchFamily="18" charset="0"/>
              </a:rPr>
              <a:t>Plaßmann</a:t>
            </a:r>
            <a:r>
              <a:rPr lang="de-DE" sz="800" dirty="0" bmk="">
                <a:solidFill>
                  <a:schemeClr val="bg1"/>
                </a:solidFill>
                <a:ea typeface="Times New Roman" pitchFamily="18" charset="0"/>
                <a:cs typeface="Times New Roman" pitchFamily="18" charset="0"/>
              </a:rPr>
              <a:t>, T., URL: </a:t>
            </a:r>
            <a:r>
              <a:rPr lang="de-DE" sz="800" dirty="0" smtClean="0" bmk="">
                <a:solidFill>
                  <a:schemeClr val="bg1"/>
                </a:solidFill>
                <a:ea typeface="Times New Roman" pitchFamily="18" charset="0"/>
                <a:cs typeface="Times New Roman" pitchFamily="18" charset="0"/>
                <a:hlinkClick r:id="rId3"/>
              </a:rPr>
              <a:t>www.thomasplassmann.de</a:t>
            </a:r>
            <a:r>
              <a:rPr lang="de-DE" sz="800" dirty="0" smtClean="0" bmk="">
                <a:solidFill>
                  <a:schemeClr val="bg1"/>
                </a:solidFill>
                <a:ea typeface="Times New Roman" pitchFamily="18" charset="0"/>
                <a:cs typeface="Times New Roman" pitchFamily="18" charset="0"/>
              </a:rPr>
              <a:t>; letzter </a:t>
            </a:r>
            <a:r>
              <a:rPr lang="de-DE" sz="800" dirty="0" bmk="">
                <a:solidFill>
                  <a:schemeClr val="bg1"/>
                </a:solidFill>
                <a:ea typeface="Times New Roman" pitchFamily="18" charset="0"/>
                <a:cs typeface="Times New Roman" pitchFamily="18" charset="0"/>
              </a:rPr>
              <a:t>Zugriff: </a:t>
            </a:r>
            <a:r>
              <a:rPr lang="de-DE" sz="800" dirty="0" smtClean="0" bmk="">
                <a:solidFill>
                  <a:schemeClr val="bg1"/>
                </a:solidFill>
                <a:ea typeface="Times New Roman" pitchFamily="18" charset="0"/>
                <a:cs typeface="Times New Roman" pitchFamily="18" charset="0"/>
              </a:rPr>
              <a:t>02.10.2017)</a:t>
            </a:r>
            <a:endParaRPr lang="de-DE" sz="800" dirty="0" bmk="">
              <a:solidFill>
                <a:schemeClr val="bg1"/>
              </a:solidFill>
              <a:ea typeface="Times New Roman" pitchFamily="18" charset="0"/>
              <a:cs typeface="Times New Roman" pitchFamily="18" charset="0"/>
            </a:endParaRPr>
          </a:p>
        </p:txBody>
      </p:sp>
      <p:sp>
        <p:nvSpPr>
          <p:cNvPr id="614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pitchFamily="34" charset="0"/>
              <a:cs typeface="Arial" pitchFamily="34" charset="0"/>
            </a:endParaRPr>
          </a:p>
        </p:txBody>
      </p:sp>
      <p:sp>
        <p:nvSpPr>
          <p:cNvPr id="6148" name="Rectangle 4"/>
          <p:cNvSpPr>
            <a:spLocks noChangeArrowheads="1"/>
          </p:cNvSpPr>
          <p:nvPr/>
        </p:nvSpPr>
        <p:spPr bwMode="auto">
          <a:xfrm>
            <a:off x="0" y="4572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pitchFamily="34" charset="0"/>
              <a:cs typeface="Arial" pitchFamily="34" charset="0"/>
            </a:endParaRPr>
          </a:p>
        </p:txBody>
      </p:sp>
      <p:sp>
        <p:nvSpPr>
          <p:cNvPr id="6150" name="Rectangle 6"/>
          <p:cNvSpPr>
            <a:spLocks noChangeArrowheads="1"/>
          </p:cNvSpPr>
          <p:nvPr/>
        </p:nvSpPr>
        <p:spPr bwMode="auto">
          <a:xfrm>
            <a:off x="0" y="9144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Foliennummernplatzhalter 1"/>
          <p:cNvSpPr>
            <a:spLocks noGrp="1"/>
          </p:cNvSpPr>
          <p:nvPr>
            <p:ph type="sldNum" sz="quarter" idx="12"/>
          </p:nvPr>
        </p:nvSpPr>
        <p:spPr/>
        <p:txBody>
          <a:bodyPr/>
          <a:lstStyle/>
          <a:p>
            <a:fld id="{CAD4A97C-D38B-4E87-AD4F-E8369B543530}" type="slidenum">
              <a:rPr lang="de-DE" altLang="de-DE" smtClean="0"/>
              <a:pPr/>
              <a:t>24</a:t>
            </a:fld>
            <a:endParaRPr lang="de-DE" altLang="de-DE"/>
          </a:p>
        </p:txBody>
      </p:sp>
      <p:pic>
        <p:nvPicPr>
          <p:cNvPr id="10" name="Grafik 9"/>
          <p:cNvPicPr>
            <a:picLocks noChangeAspect="1"/>
          </p:cNvPicPr>
          <p:nvPr/>
        </p:nvPicPr>
        <p:blipFill>
          <a:blip r:embed="rId4"/>
          <a:stretch>
            <a:fillRect/>
          </a:stretch>
        </p:blipFill>
        <p:spPr>
          <a:xfrm>
            <a:off x="836612" y="2580223"/>
            <a:ext cx="7686675" cy="2381250"/>
          </a:xfrm>
          <a:prstGeom prst="rect">
            <a:avLst/>
          </a:prstGeom>
          <a:ln w="88900">
            <a:solidFill>
              <a:schemeClr val="bg1">
                <a:lumMod val="75000"/>
              </a:schemeClr>
            </a:solidFill>
          </a:ln>
        </p:spPr>
      </p:pic>
      <p:sp>
        <p:nvSpPr>
          <p:cNvPr id="11" name="Textfeld 10"/>
          <p:cNvSpPr txBox="1"/>
          <p:nvPr/>
        </p:nvSpPr>
        <p:spPr>
          <a:xfrm>
            <a:off x="836612" y="5157192"/>
            <a:ext cx="7686675" cy="1046440"/>
          </a:xfrm>
          <a:prstGeom prst="rect">
            <a:avLst/>
          </a:prstGeom>
          <a:noFill/>
        </p:spPr>
        <p:txBody>
          <a:bodyPr wrap="square" rtlCol="0">
            <a:spAutoFit/>
          </a:bodyPr>
          <a:lstStyle/>
          <a:p>
            <a:r>
              <a:rPr lang="de-DE" dirty="0" smtClean="0">
                <a:solidFill>
                  <a:schemeClr val="bg1"/>
                </a:solidFill>
              </a:rPr>
              <a:t>Beschreibt die Karikatur. Welches Problem wird dargestellt?</a:t>
            </a:r>
          </a:p>
          <a:p>
            <a:endParaRPr lang="de-DE" sz="800" dirty="0">
              <a:solidFill>
                <a:schemeClr val="bg1"/>
              </a:solidFill>
            </a:endParaRPr>
          </a:p>
          <a:p>
            <a:r>
              <a:rPr lang="de-DE" dirty="0" smtClean="0">
                <a:solidFill>
                  <a:schemeClr val="bg1"/>
                </a:solidFill>
              </a:rPr>
              <a:t>Übertragt das Trittbrettfahrerverhalten, das euch aus dem Experiment bekannt ist, auf den Umweltschutz! </a:t>
            </a:r>
            <a:endParaRPr lang="de-DE" dirty="0">
              <a:solidFill>
                <a:schemeClr val="bg1"/>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cstate="print"/>
          <a:srcRect/>
          <a:stretch>
            <a:fillRect/>
          </a:stretch>
        </p:blipFill>
        <p:spPr bwMode="auto">
          <a:xfrm>
            <a:off x="0" y="-27384"/>
            <a:ext cx="9359900" cy="7073900"/>
          </a:xfrm>
          <a:prstGeom prst="rect">
            <a:avLst/>
          </a:prstGeom>
          <a:noFill/>
          <a:ln w="9525">
            <a:noFill/>
            <a:miter lim="800000"/>
            <a:headEnd/>
            <a:tailEnd/>
          </a:ln>
        </p:spPr>
      </p:pic>
      <p:sp>
        <p:nvSpPr>
          <p:cNvPr id="3" name="Textfeld 2"/>
          <p:cNvSpPr txBox="1"/>
          <p:nvPr/>
        </p:nvSpPr>
        <p:spPr>
          <a:xfrm>
            <a:off x="2475493" y="1764105"/>
            <a:ext cx="6516216" cy="584775"/>
          </a:xfrm>
          <a:prstGeom prst="rect">
            <a:avLst/>
          </a:prstGeom>
          <a:noFill/>
        </p:spPr>
        <p:txBody>
          <a:bodyPr wrap="square" rtlCol="0">
            <a:spAutoFit/>
          </a:bodyPr>
          <a:lstStyle/>
          <a:p>
            <a:r>
              <a:rPr lang="de-DE" sz="3200" b="1" dirty="0" smtClean="0">
                <a:solidFill>
                  <a:schemeClr val="bg1"/>
                </a:solidFill>
                <a:latin typeface="Myriad Pro Cond"/>
                <a:cs typeface="Myriad Pro Cond"/>
              </a:rPr>
              <a:t>Teamarbeit</a:t>
            </a:r>
            <a:endParaRPr lang="de-DE" sz="3200" dirty="0"/>
          </a:p>
        </p:txBody>
      </p:sp>
      <p:sp>
        <p:nvSpPr>
          <p:cNvPr id="4" name="Textfeld 3"/>
          <p:cNvSpPr txBox="1"/>
          <p:nvPr/>
        </p:nvSpPr>
        <p:spPr>
          <a:xfrm>
            <a:off x="683567" y="2708920"/>
            <a:ext cx="8308141" cy="3308598"/>
          </a:xfrm>
          <a:prstGeom prst="rect">
            <a:avLst/>
          </a:prstGeom>
          <a:noFill/>
        </p:spPr>
        <p:txBody>
          <a:bodyPr wrap="square" rtlCol="0">
            <a:spAutoFit/>
          </a:bodyPr>
          <a:lstStyle/>
          <a:p>
            <a:r>
              <a:rPr lang="de-DE" dirty="0" smtClean="0">
                <a:solidFill>
                  <a:schemeClr val="bg1"/>
                </a:solidFill>
                <a:latin typeface="Myriad Bold"/>
                <a:cs typeface="Myriad Bold"/>
              </a:rPr>
              <a:t>Diskutiert in der Gruppe, wodurch sich eine erfolgreiche Teamarbeit auszeichnet.</a:t>
            </a:r>
          </a:p>
          <a:p>
            <a:endParaRPr lang="de-DE" dirty="0">
              <a:solidFill>
                <a:schemeClr val="bg1"/>
              </a:solidFill>
              <a:latin typeface="Myriad Bold"/>
              <a:cs typeface="Myriad Bold"/>
            </a:endParaRPr>
          </a:p>
          <a:p>
            <a:endParaRPr lang="de-DE" dirty="0" smtClean="0">
              <a:solidFill>
                <a:schemeClr val="bg1"/>
              </a:solidFill>
              <a:latin typeface="Myriad Bold"/>
              <a:cs typeface="Myriad Bold"/>
            </a:endParaRPr>
          </a:p>
          <a:p>
            <a:endParaRPr lang="de-DE" dirty="0" smtClean="0">
              <a:solidFill>
                <a:schemeClr val="bg1"/>
              </a:solidFill>
              <a:latin typeface="Myriad Bold"/>
              <a:cs typeface="Myriad Bold"/>
            </a:endParaRPr>
          </a:p>
          <a:p>
            <a:endParaRPr lang="de-DE" dirty="0">
              <a:solidFill>
                <a:schemeClr val="bg1"/>
              </a:solidFill>
              <a:latin typeface="Myriad Bold"/>
              <a:cs typeface="Myriad Bold"/>
            </a:endParaRPr>
          </a:p>
          <a:p>
            <a:endParaRPr lang="de-DE" dirty="0">
              <a:solidFill>
                <a:schemeClr val="bg1"/>
              </a:solidFill>
              <a:latin typeface="Myriad Bold"/>
              <a:cs typeface="Myriad Bold"/>
            </a:endParaRPr>
          </a:p>
          <a:p>
            <a:endParaRPr lang="de-DE" dirty="0" smtClean="0">
              <a:solidFill>
                <a:schemeClr val="bg1"/>
              </a:solidFill>
              <a:latin typeface="Myriad Bold"/>
              <a:cs typeface="Myriad Bold"/>
            </a:endParaRPr>
          </a:p>
          <a:p>
            <a:endParaRPr lang="de-DE" dirty="0" smtClean="0">
              <a:solidFill>
                <a:schemeClr val="bg1"/>
              </a:solidFill>
              <a:latin typeface="Myriad Bold"/>
              <a:cs typeface="Myriad Bold"/>
            </a:endParaRPr>
          </a:p>
          <a:p>
            <a:r>
              <a:rPr lang="de-DE" dirty="0" smtClean="0">
                <a:solidFill>
                  <a:schemeClr val="bg1"/>
                </a:solidFill>
                <a:latin typeface="Myriad Bold"/>
                <a:cs typeface="Myriad Bold"/>
              </a:rPr>
              <a:t>Fasst eure Ergebnisse in einem </a:t>
            </a:r>
            <a:r>
              <a:rPr lang="de-DE" dirty="0" err="1" smtClean="0">
                <a:solidFill>
                  <a:schemeClr val="bg1"/>
                </a:solidFill>
                <a:latin typeface="Myriad Bold"/>
                <a:cs typeface="Myriad Bold"/>
              </a:rPr>
              <a:t>Mind-Map</a:t>
            </a:r>
            <a:r>
              <a:rPr lang="de-DE" dirty="0" smtClean="0">
                <a:solidFill>
                  <a:schemeClr val="bg1"/>
                </a:solidFill>
                <a:latin typeface="Myriad Bold"/>
                <a:cs typeface="Myriad Bold"/>
              </a:rPr>
              <a:t> zusammen.</a:t>
            </a:r>
          </a:p>
          <a:p>
            <a:endParaRPr lang="de-DE" sz="1100" dirty="0" smtClean="0">
              <a:solidFill>
                <a:schemeClr val="bg1"/>
              </a:solidFill>
              <a:latin typeface="Myriad Bold"/>
              <a:cs typeface="Myriad Bold"/>
            </a:endParaRPr>
          </a:p>
          <a:p>
            <a:r>
              <a:rPr lang="de-DE" dirty="0" smtClean="0">
                <a:solidFill>
                  <a:schemeClr val="bg1"/>
                </a:solidFill>
                <a:latin typeface="Myriad Bold"/>
                <a:cs typeface="Myriad Bold"/>
              </a:rPr>
              <a:t>Wählt </a:t>
            </a:r>
            <a:r>
              <a:rPr lang="de-DE" dirty="0" smtClean="0">
                <a:solidFill>
                  <a:schemeClr val="bg1"/>
                </a:solidFill>
                <a:latin typeface="Myriad Bold"/>
                <a:cs typeface="Myriad Bold"/>
              </a:rPr>
              <a:t>eine*n Gruppensprecher*in</a:t>
            </a:r>
            <a:r>
              <a:rPr lang="de-DE" dirty="0" smtClean="0">
                <a:solidFill>
                  <a:schemeClr val="bg1"/>
                </a:solidFill>
                <a:latin typeface="Myriad Bold"/>
                <a:cs typeface="Myriad Bold"/>
              </a:rPr>
              <a:t>, </a:t>
            </a:r>
            <a:r>
              <a:rPr lang="de-DE" dirty="0" smtClean="0">
                <a:solidFill>
                  <a:schemeClr val="bg1"/>
                </a:solidFill>
                <a:latin typeface="Myriad Bold"/>
                <a:cs typeface="Myriad Bold"/>
              </a:rPr>
              <a:t>der*die </a:t>
            </a:r>
            <a:r>
              <a:rPr lang="de-DE" dirty="0" smtClean="0">
                <a:solidFill>
                  <a:schemeClr val="bg1"/>
                </a:solidFill>
                <a:latin typeface="Myriad Bold"/>
                <a:cs typeface="Myriad Bold"/>
              </a:rPr>
              <a:t>die Ergebnisse präsentiert.</a:t>
            </a:r>
            <a:endParaRPr lang="de-DE" dirty="0">
              <a:solidFill>
                <a:schemeClr val="bg1"/>
              </a:solidFill>
              <a:latin typeface="Myriad Bold"/>
              <a:cs typeface="Myriad Bold"/>
            </a:endParaRPr>
          </a:p>
        </p:txBody>
      </p:sp>
      <p:sp>
        <p:nvSpPr>
          <p:cNvPr id="7" name="Rechteck 5"/>
          <p:cNvSpPr>
            <a:spLocks noChangeArrowheads="1"/>
          </p:cNvSpPr>
          <p:nvPr/>
        </p:nvSpPr>
        <p:spPr bwMode="auto">
          <a:xfrm>
            <a:off x="539552" y="6470290"/>
            <a:ext cx="7200800" cy="215444"/>
          </a:xfrm>
          <a:prstGeom prst="rect">
            <a:avLst/>
          </a:prstGeom>
          <a:noFill/>
          <a:ln w="9525">
            <a:noFill/>
            <a:miter lim="800000"/>
            <a:headEnd/>
            <a:tailEnd/>
          </a:ln>
        </p:spPr>
        <p:txBody>
          <a:bodyPr wrap="square">
            <a:spAutoFit/>
          </a:bodyPr>
          <a:lstStyle/>
          <a:p>
            <a:pPr eaLnBrk="1" hangingPunct="1"/>
            <a:r>
              <a:rPr lang="de-DE" altLang="de-DE" sz="800" dirty="0">
                <a:solidFill>
                  <a:schemeClr val="bg1"/>
                </a:solidFill>
              </a:rPr>
              <a:t>(</a:t>
            </a:r>
            <a:r>
              <a:rPr lang="de-DE" altLang="de-DE" sz="800" dirty="0" smtClean="0">
                <a:solidFill>
                  <a:schemeClr val="bg1"/>
                </a:solidFill>
              </a:rPr>
              <a:t>Foto</a:t>
            </a:r>
            <a:r>
              <a:rPr lang="de-DE" sz="800" dirty="0" smtClean="0">
                <a:solidFill>
                  <a:schemeClr val="bg1"/>
                </a:solidFill>
              </a:rPr>
              <a:t>: </a:t>
            </a:r>
            <a:r>
              <a:rPr lang="de-DE" sz="800" dirty="0">
                <a:solidFill>
                  <a:schemeClr val="bg1"/>
                </a:solidFill>
                <a:hlinkClick r:id="rId3"/>
              </a:rPr>
              <a:t>http://</a:t>
            </a:r>
            <a:r>
              <a:rPr lang="de-DE" sz="800" dirty="0" smtClean="0">
                <a:solidFill>
                  <a:schemeClr val="bg1"/>
                </a:solidFill>
                <a:hlinkClick r:id="rId3"/>
              </a:rPr>
              <a:t>www.deutschlandfunk.de/ameisen-gene-das-geheimnis-der-koenigin.676.de.html?dram:article_id=353436</a:t>
            </a:r>
            <a:r>
              <a:rPr lang="de-DE" sz="800" dirty="0" smtClean="0">
                <a:solidFill>
                  <a:schemeClr val="bg1"/>
                </a:solidFill>
              </a:rPr>
              <a:t>; letzter Zugriff: 24.11.2017)</a:t>
            </a:r>
            <a:endParaRPr lang="de-DE" altLang="de-DE" sz="800" dirty="0">
              <a:solidFill>
                <a:schemeClr val="bg1"/>
              </a:solidFill>
            </a:endParaRPr>
          </a:p>
        </p:txBody>
      </p:sp>
      <p:sp>
        <p:nvSpPr>
          <p:cNvPr id="2" name="Foliennummernplatzhalter 1"/>
          <p:cNvSpPr>
            <a:spLocks noGrp="1"/>
          </p:cNvSpPr>
          <p:nvPr>
            <p:ph type="sldNum" sz="quarter" idx="12"/>
          </p:nvPr>
        </p:nvSpPr>
        <p:spPr/>
        <p:txBody>
          <a:bodyPr/>
          <a:lstStyle/>
          <a:p>
            <a:fld id="{CAD4A97C-D38B-4E87-AD4F-E8369B543530}" type="slidenum">
              <a:rPr lang="de-DE" altLang="de-DE" smtClean="0"/>
              <a:pPr/>
              <a:t>25</a:t>
            </a:fld>
            <a:endParaRPr lang="de-DE" altLang="de-DE"/>
          </a:p>
        </p:txBody>
      </p:sp>
      <p:pic>
        <p:nvPicPr>
          <p:cNvPr id="5" name="Grafik 4"/>
          <p:cNvPicPr>
            <a:picLocks noChangeAspect="1"/>
          </p:cNvPicPr>
          <p:nvPr/>
        </p:nvPicPr>
        <p:blipFill>
          <a:blip r:embed="rId4"/>
          <a:stretch>
            <a:fillRect/>
          </a:stretch>
        </p:blipFill>
        <p:spPr>
          <a:xfrm>
            <a:off x="2843807" y="3212976"/>
            <a:ext cx="3271011" cy="1800796"/>
          </a:xfrm>
          <a:prstGeom prst="rect">
            <a:avLst/>
          </a:prstGeom>
          <a:ln w="85725">
            <a:solidFill>
              <a:schemeClr val="bg1">
                <a:lumMod val="75000"/>
              </a:schemeClr>
            </a:solidFill>
            <a:miter lim="800000"/>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cstate="print"/>
          <a:srcRect/>
          <a:stretch>
            <a:fillRect/>
          </a:stretch>
        </p:blipFill>
        <p:spPr bwMode="auto">
          <a:xfrm>
            <a:off x="0" y="0"/>
            <a:ext cx="9359900" cy="7073900"/>
          </a:xfrm>
          <a:prstGeom prst="rect">
            <a:avLst/>
          </a:prstGeom>
          <a:noFill/>
          <a:ln w="9525">
            <a:noFill/>
            <a:miter lim="800000"/>
            <a:headEnd/>
            <a:tailEnd/>
          </a:ln>
        </p:spPr>
      </p:pic>
      <p:sp>
        <p:nvSpPr>
          <p:cNvPr id="3" name="Textfeld 2"/>
          <p:cNvSpPr txBox="1"/>
          <p:nvPr/>
        </p:nvSpPr>
        <p:spPr>
          <a:xfrm>
            <a:off x="2483768" y="1844824"/>
            <a:ext cx="6660232" cy="461665"/>
          </a:xfrm>
          <a:prstGeom prst="rect">
            <a:avLst/>
          </a:prstGeom>
          <a:noFill/>
        </p:spPr>
        <p:txBody>
          <a:bodyPr wrap="square" rtlCol="0">
            <a:spAutoFit/>
          </a:bodyPr>
          <a:lstStyle/>
          <a:p>
            <a:r>
              <a:rPr lang="de-DE" sz="2400" b="1" dirty="0">
                <a:solidFill>
                  <a:schemeClr val="bg1"/>
                </a:solidFill>
                <a:latin typeface="Myriad Pro Cond"/>
                <a:cs typeface="Myriad Pro Cond"/>
              </a:rPr>
              <a:t>Teamarbeit: Zusatzaufgabe „NASA-Spiel</a:t>
            </a:r>
            <a:r>
              <a:rPr lang="de-DE" sz="2400" b="1" dirty="0" smtClean="0">
                <a:solidFill>
                  <a:schemeClr val="bg1"/>
                </a:solidFill>
                <a:latin typeface="Myriad Pro Cond"/>
                <a:cs typeface="Myriad Pro Cond"/>
              </a:rPr>
              <a:t>“</a:t>
            </a:r>
            <a:endParaRPr lang="de-DE" sz="3600" dirty="0"/>
          </a:p>
        </p:txBody>
      </p:sp>
      <p:sp>
        <p:nvSpPr>
          <p:cNvPr id="4" name="Textfeld 3"/>
          <p:cNvSpPr txBox="1"/>
          <p:nvPr/>
        </p:nvSpPr>
        <p:spPr>
          <a:xfrm>
            <a:off x="2483768" y="2996952"/>
            <a:ext cx="6472404" cy="2800767"/>
          </a:xfrm>
          <a:prstGeom prst="rect">
            <a:avLst/>
          </a:prstGeom>
          <a:noFill/>
        </p:spPr>
        <p:txBody>
          <a:bodyPr wrap="square" rtlCol="0">
            <a:spAutoFit/>
          </a:bodyPr>
          <a:lstStyle/>
          <a:p>
            <a:pPr marL="342900" indent="-342900">
              <a:buFont typeface="Wingdings" pitchFamily="2" charset="2"/>
              <a:buChar char="è"/>
            </a:pPr>
            <a:r>
              <a:rPr lang="de-DE" sz="1600" dirty="0" err="1" smtClean="0">
                <a:solidFill>
                  <a:schemeClr val="bg1"/>
                </a:solidFill>
                <a:latin typeface="Myriad Bold"/>
                <a:cs typeface="Myriad Bold"/>
              </a:rPr>
              <a:t>Infotext</a:t>
            </a:r>
            <a:r>
              <a:rPr lang="de-DE" sz="1600" dirty="0" smtClean="0">
                <a:solidFill>
                  <a:schemeClr val="bg1"/>
                </a:solidFill>
                <a:latin typeface="Myriad Bold"/>
                <a:cs typeface="Myriad Bold"/>
              </a:rPr>
              <a:t> zu NASA-Spiel (Arbeitsauftrag, </a:t>
            </a:r>
            <a:r>
              <a:rPr lang="de-DE" sz="1600" dirty="0" err="1" smtClean="0">
                <a:solidFill>
                  <a:schemeClr val="bg1"/>
                </a:solidFill>
                <a:latin typeface="Myriad Bold"/>
                <a:cs typeface="Myriad Bold"/>
              </a:rPr>
              <a:t>Infotext</a:t>
            </a:r>
            <a:r>
              <a:rPr lang="de-DE" sz="1600" dirty="0" smtClean="0">
                <a:solidFill>
                  <a:schemeClr val="bg1"/>
                </a:solidFill>
                <a:latin typeface="Myriad Bold"/>
                <a:cs typeface="Myriad Bold"/>
              </a:rPr>
              <a:t> und Tabelle mit Gegenständen) für </a:t>
            </a:r>
            <a:r>
              <a:rPr lang="de-DE" sz="1600" dirty="0" smtClean="0">
                <a:solidFill>
                  <a:schemeClr val="bg1"/>
                </a:solidFill>
                <a:latin typeface="Myriad Bold"/>
                <a:cs typeface="Myriad Bold"/>
              </a:rPr>
              <a:t>Schüler*innen</a:t>
            </a:r>
            <a:endParaRPr lang="de-DE" sz="1600" dirty="0" smtClean="0">
              <a:solidFill>
                <a:schemeClr val="bg1"/>
              </a:solidFill>
              <a:latin typeface="Myriad Bold"/>
              <a:cs typeface="Myriad Bold"/>
            </a:endParaRPr>
          </a:p>
          <a:p>
            <a:pPr marL="342900" indent="-342900">
              <a:buFont typeface="Wingdings" pitchFamily="2" charset="2"/>
              <a:buChar char="è"/>
            </a:pPr>
            <a:endParaRPr lang="de-DE" sz="1600" dirty="0" smtClean="0">
              <a:solidFill>
                <a:schemeClr val="bg1"/>
              </a:solidFill>
              <a:latin typeface="Myriad Bold"/>
              <a:cs typeface="Myriad Bold"/>
            </a:endParaRPr>
          </a:p>
          <a:p>
            <a:r>
              <a:rPr lang="de-DE" sz="1600" u="sng" dirty="0" smtClean="0">
                <a:solidFill>
                  <a:schemeClr val="bg1"/>
                </a:solidFill>
                <a:latin typeface="Myriad Bold"/>
                <a:cs typeface="Myriad Bold"/>
              </a:rPr>
              <a:t>Ziel</a:t>
            </a:r>
            <a:r>
              <a:rPr lang="de-DE" sz="1600" dirty="0" smtClean="0">
                <a:solidFill>
                  <a:schemeClr val="bg1"/>
                </a:solidFill>
                <a:latin typeface="Myriad Bold"/>
                <a:cs typeface="Myriad Bold"/>
              </a:rPr>
              <a:t> ist es, sowohl in einer Einzellösung als auch in einer Teamlösung (Teil 2) die richtige Rangfolge zu finden, die tatsächlich von einem Expertenteam der NASA entwickelt wurde und für dieses Spiel als verbindliche Lösung gilt.</a:t>
            </a:r>
            <a:endParaRPr lang="de-DE" sz="1600" dirty="0">
              <a:solidFill>
                <a:schemeClr val="bg1"/>
              </a:solidFill>
              <a:latin typeface="Myriad Bold"/>
              <a:cs typeface="Myriad Bold"/>
            </a:endParaRPr>
          </a:p>
          <a:p>
            <a:pPr marL="342900" indent="-342900">
              <a:buFont typeface="Wingdings" pitchFamily="2" charset="2"/>
              <a:buChar char="è"/>
            </a:pPr>
            <a:endParaRPr lang="de-DE" sz="1600" dirty="0" smtClean="0">
              <a:solidFill>
                <a:schemeClr val="bg1"/>
              </a:solidFill>
              <a:latin typeface="Myriad Bold"/>
              <a:cs typeface="Myriad Bold"/>
            </a:endParaRPr>
          </a:p>
          <a:p>
            <a:r>
              <a:rPr lang="de-DE" sz="1600" b="1" dirty="0">
                <a:solidFill>
                  <a:schemeClr val="bg1"/>
                </a:solidFill>
              </a:rPr>
              <a:t>Teil </a:t>
            </a:r>
            <a:r>
              <a:rPr lang="de-DE" sz="1600" b="1" dirty="0" smtClean="0">
                <a:solidFill>
                  <a:schemeClr val="bg1"/>
                </a:solidFill>
              </a:rPr>
              <a:t>1: Individuelle Lösungen</a:t>
            </a:r>
          </a:p>
          <a:p>
            <a:r>
              <a:rPr lang="de-DE" sz="1600" dirty="0" smtClean="0">
                <a:solidFill>
                  <a:schemeClr val="bg1"/>
                </a:solidFill>
              </a:rPr>
              <a:t>Zunächst </a:t>
            </a:r>
            <a:r>
              <a:rPr lang="de-DE" sz="1600" dirty="0">
                <a:solidFill>
                  <a:schemeClr val="bg1"/>
                </a:solidFill>
              </a:rPr>
              <a:t>muss </a:t>
            </a:r>
            <a:r>
              <a:rPr lang="de-DE" sz="1600" dirty="0" smtClean="0">
                <a:solidFill>
                  <a:schemeClr val="bg1"/>
                </a:solidFill>
              </a:rPr>
              <a:t>jede*r Schüler*in </a:t>
            </a:r>
            <a:r>
              <a:rPr lang="de-DE" sz="1600" dirty="0">
                <a:solidFill>
                  <a:schemeClr val="bg1"/>
                </a:solidFill>
              </a:rPr>
              <a:t>eine Einzelentscheidung treffen. (Ziffer 1 für die wichtigste Position usw</a:t>
            </a:r>
            <a:r>
              <a:rPr lang="de-DE" sz="1600" dirty="0" smtClean="0">
                <a:solidFill>
                  <a:schemeClr val="bg1"/>
                </a:solidFill>
              </a:rPr>
              <a:t>.) | 15 Minuten Zeit</a:t>
            </a:r>
            <a:endParaRPr lang="de-DE" sz="1600" dirty="0">
              <a:solidFill>
                <a:schemeClr val="bg1"/>
              </a:solidFill>
            </a:endParaRPr>
          </a:p>
        </p:txBody>
      </p:sp>
      <p:sp>
        <p:nvSpPr>
          <p:cNvPr id="7" name="Rechteck 5"/>
          <p:cNvSpPr>
            <a:spLocks noChangeArrowheads="1"/>
          </p:cNvSpPr>
          <p:nvPr/>
        </p:nvSpPr>
        <p:spPr bwMode="auto">
          <a:xfrm>
            <a:off x="467544" y="6516825"/>
            <a:ext cx="3779833" cy="338554"/>
          </a:xfrm>
          <a:prstGeom prst="rect">
            <a:avLst/>
          </a:prstGeom>
          <a:noFill/>
          <a:ln w="9525">
            <a:noFill/>
            <a:miter lim="800000"/>
            <a:headEnd/>
            <a:tailEnd/>
          </a:ln>
        </p:spPr>
        <p:txBody>
          <a:bodyPr wrap="square">
            <a:spAutoFit/>
          </a:bodyPr>
          <a:lstStyle/>
          <a:p>
            <a:pPr eaLnBrk="1" hangingPunct="1"/>
            <a:r>
              <a:rPr lang="de-DE" altLang="de-DE" sz="800" dirty="0">
                <a:solidFill>
                  <a:schemeClr val="bg1"/>
                </a:solidFill>
              </a:rPr>
              <a:t>(Foto</a:t>
            </a:r>
            <a:r>
              <a:rPr lang="de-DE" altLang="de-DE" sz="800" dirty="0" smtClean="0">
                <a:solidFill>
                  <a:schemeClr val="bg1"/>
                </a:solidFill>
              </a:rPr>
              <a:t>: </a:t>
            </a:r>
            <a:r>
              <a:rPr lang="de-DE" sz="800" dirty="0" smtClean="0">
                <a:solidFill>
                  <a:schemeClr val="bg1"/>
                </a:solidFill>
              </a:rPr>
              <a:t>UIG via Getty Images/Universal Images Group Editorial/Eye </a:t>
            </a:r>
            <a:r>
              <a:rPr lang="de-DE" sz="800" dirty="0" err="1" smtClean="0">
                <a:solidFill>
                  <a:schemeClr val="bg1"/>
                </a:solidFill>
              </a:rPr>
              <a:t>Ubiquitous</a:t>
            </a:r>
            <a:r>
              <a:rPr lang="de-DE" altLang="de-DE" sz="800" dirty="0" smtClean="0">
                <a:solidFill>
                  <a:schemeClr val="bg1"/>
                </a:solidFill>
              </a:rPr>
              <a:t>)</a:t>
            </a:r>
            <a:endParaRPr lang="de-DE" altLang="de-DE" sz="800" dirty="0">
              <a:solidFill>
                <a:schemeClr val="bg1"/>
              </a:solidFill>
            </a:endParaRPr>
          </a:p>
          <a:p>
            <a:pPr eaLnBrk="1" hangingPunct="1"/>
            <a:endParaRPr lang="de-DE" altLang="de-DE" sz="800" dirty="0"/>
          </a:p>
        </p:txBody>
      </p:sp>
      <p:sp>
        <p:nvSpPr>
          <p:cNvPr id="2" name="Foliennummernplatzhalter 1"/>
          <p:cNvSpPr>
            <a:spLocks noGrp="1"/>
          </p:cNvSpPr>
          <p:nvPr>
            <p:ph type="sldNum" sz="quarter" idx="12"/>
          </p:nvPr>
        </p:nvSpPr>
        <p:spPr/>
        <p:txBody>
          <a:bodyPr/>
          <a:lstStyle/>
          <a:p>
            <a:fld id="{CAD4A97C-D38B-4E87-AD4F-E8369B543530}" type="slidenum">
              <a:rPr lang="de-DE" altLang="de-DE" smtClean="0"/>
              <a:pPr/>
              <a:t>26</a:t>
            </a:fld>
            <a:endParaRPr lang="de-DE" altLang="de-DE"/>
          </a:p>
        </p:txBody>
      </p:sp>
      <p:pic>
        <p:nvPicPr>
          <p:cNvPr id="8" name="Picture 3" descr="Astronaut im All: In der Schwerelosigkeit können sich Flüssigkeiten in jede Richtung ausbreiten"/>
          <p:cNvPicPr>
            <a:picLocks noChangeAspect="1" noChangeArrowheads="1"/>
          </p:cNvPicPr>
          <p:nvPr/>
        </p:nvPicPr>
        <p:blipFill>
          <a:blip r:embed="rId3" cstate="print"/>
          <a:srcRect/>
          <a:stretch>
            <a:fillRect/>
          </a:stretch>
        </p:blipFill>
        <p:spPr bwMode="auto">
          <a:xfrm>
            <a:off x="43589" y="3284984"/>
            <a:ext cx="2283539" cy="2232248"/>
          </a:xfrm>
          <a:prstGeom prst="rect">
            <a:avLst/>
          </a:prstGeom>
          <a:solidFill>
            <a:srgbClr val="FFFFFF">
              <a:shade val="85000"/>
            </a:srgbClr>
          </a:solidFill>
          <a:ln w="88900" cap="sq">
            <a:solidFill>
              <a:schemeClr val="bg1">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218622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cstate="print"/>
          <a:srcRect/>
          <a:stretch>
            <a:fillRect/>
          </a:stretch>
        </p:blipFill>
        <p:spPr bwMode="auto">
          <a:xfrm>
            <a:off x="0" y="0"/>
            <a:ext cx="9359900" cy="7073900"/>
          </a:xfrm>
          <a:prstGeom prst="rect">
            <a:avLst/>
          </a:prstGeom>
          <a:noFill/>
          <a:ln w="9525">
            <a:noFill/>
            <a:miter lim="800000"/>
            <a:headEnd/>
            <a:tailEnd/>
          </a:ln>
        </p:spPr>
      </p:pic>
      <p:sp>
        <p:nvSpPr>
          <p:cNvPr id="3" name="Textfeld 2"/>
          <p:cNvSpPr txBox="1"/>
          <p:nvPr/>
        </p:nvSpPr>
        <p:spPr>
          <a:xfrm>
            <a:off x="2483768" y="1844824"/>
            <a:ext cx="6660232" cy="461665"/>
          </a:xfrm>
          <a:prstGeom prst="rect">
            <a:avLst/>
          </a:prstGeom>
          <a:noFill/>
        </p:spPr>
        <p:txBody>
          <a:bodyPr wrap="square" rtlCol="0">
            <a:spAutoFit/>
          </a:bodyPr>
          <a:lstStyle/>
          <a:p>
            <a:r>
              <a:rPr lang="de-DE" sz="2400" b="1" dirty="0">
                <a:solidFill>
                  <a:schemeClr val="bg1"/>
                </a:solidFill>
                <a:latin typeface="Myriad Pro Cond"/>
                <a:cs typeface="Myriad Pro Cond"/>
              </a:rPr>
              <a:t>Teamarbeit: Zusatzaufgabe „NASA-Spiel</a:t>
            </a:r>
            <a:r>
              <a:rPr lang="de-DE" sz="2400" b="1" dirty="0" smtClean="0">
                <a:solidFill>
                  <a:schemeClr val="bg1"/>
                </a:solidFill>
                <a:latin typeface="Myriad Pro Cond"/>
                <a:cs typeface="Myriad Pro Cond"/>
              </a:rPr>
              <a:t>“</a:t>
            </a:r>
            <a:endParaRPr lang="de-DE" sz="3600" dirty="0"/>
          </a:p>
        </p:txBody>
      </p:sp>
      <p:sp>
        <p:nvSpPr>
          <p:cNvPr id="4" name="Textfeld 3"/>
          <p:cNvSpPr txBox="1"/>
          <p:nvPr/>
        </p:nvSpPr>
        <p:spPr>
          <a:xfrm>
            <a:off x="2483769" y="2800087"/>
            <a:ext cx="6472404" cy="3293209"/>
          </a:xfrm>
          <a:prstGeom prst="rect">
            <a:avLst/>
          </a:prstGeom>
          <a:noFill/>
        </p:spPr>
        <p:txBody>
          <a:bodyPr wrap="square" rtlCol="0">
            <a:spAutoFit/>
          </a:bodyPr>
          <a:lstStyle/>
          <a:p>
            <a:r>
              <a:rPr lang="de-DE" sz="1600" b="1" dirty="0" smtClean="0">
                <a:solidFill>
                  <a:schemeClr val="bg1"/>
                </a:solidFill>
              </a:rPr>
              <a:t>Teil </a:t>
            </a:r>
            <a:r>
              <a:rPr lang="de-DE" sz="1600" b="1" dirty="0">
                <a:solidFill>
                  <a:schemeClr val="bg1"/>
                </a:solidFill>
              </a:rPr>
              <a:t>2: </a:t>
            </a:r>
            <a:r>
              <a:rPr lang="de-DE" sz="1600" b="1" dirty="0" smtClean="0">
                <a:solidFill>
                  <a:schemeClr val="bg1"/>
                </a:solidFill>
              </a:rPr>
              <a:t>Gruppenlösung</a:t>
            </a:r>
          </a:p>
          <a:p>
            <a:r>
              <a:rPr lang="de-DE" sz="1600" dirty="0" smtClean="0">
                <a:solidFill>
                  <a:schemeClr val="bg1"/>
                </a:solidFill>
              </a:rPr>
              <a:t>Nachdem Sie </a:t>
            </a:r>
            <a:r>
              <a:rPr lang="de-DE" sz="1600" dirty="0">
                <a:solidFill>
                  <a:schemeClr val="bg1"/>
                </a:solidFill>
              </a:rPr>
              <a:t>(die </a:t>
            </a:r>
            <a:r>
              <a:rPr lang="de-DE" sz="1600" dirty="0" smtClean="0">
                <a:solidFill>
                  <a:schemeClr val="bg1"/>
                </a:solidFill>
              </a:rPr>
              <a:t>Schüler*innen</a:t>
            </a:r>
            <a:r>
              <a:rPr lang="de-DE" sz="1600" dirty="0">
                <a:solidFill>
                  <a:schemeClr val="bg1"/>
                </a:solidFill>
              </a:rPr>
              <a:t>)</a:t>
            </a:r>
            <a:r>
              <a:rPr lang="de-DE" sz="1600" dirty="0" smtClean="0">
                <a:solidFill>
                  <a:schemeClr val="bg1"/>
                </a:solidFill>
              </a:rPr>
              <a:t> </a:t>
            </a:r>
            <a:r>
              <a:rPr lang="de-DE" sz="1600" dirty="0">
                <a:solidFill>
                  <a:schemeClr val="bg1"/>
                </a:solidFill>
              </a:rPr>
              <a:t>Ihre persönliche Rangfolge festgelegt haben, soll die Gruppe einstimmig eine Rangfolge </a:t>
            </a:r>
            <a:r>
              <a:rPr lang="de-DE" sz="1600" dirty="0" smtClean="0">
                <a:solidFill>
                  <a:schemeClr val="bg1"/>
                </a:solidFill>
              </a:rPr>
              <a:t>festlegen</a:t>
            </a:r>
            <a:r>
              <a:rPr lang="de-DE" sz="1600" dirty="0">
                <a:solidFill>
                  <a:schemeClr val="bg1"/>
                </a:solidFill>
              </a:rPr>
              <a:t>. | </a:t>
            </a:r>
            <a:r>
              <a:rPr lang="de-DE" sz="1600" dirty="0" smtClean="0">
                <a:solidFill>
                  <a:schemeClr val="bg1"/>
                </a:solidFill>
              </a:rPr>
              <a:t>45 </a:t>
            </a:r>
            <a:r>
              <a:rPr lang="de-DE" sz="1600" dirty="0">
                <a:solidFill>
                  <a:schemeClr val="bg1"/>
                </a:solidFill>
              </a:rPr>
              <a:t>Minuten Zeit</a:t>
            </a:r>
          </a:p>
          <a:p>
            <a:endParaRPr lang="de-DE" sz="1600" dirty="0">
              <a:solidFill>
                <a:schemeClr val="bg1"/>
              </a:solidFill>
            </a:endParaRPr>
          </a:p>
          <a:p>
            <a:r>
              <a:rPr lang="de-DE" sz="1600" dirty="0" smtClean="0">
                <a:solidFill>
                  <a:schemeClr val="bg1"/>
                </a:solidFill>
              </a:rPr>
              <a:t>Folgende Regeln gelten:</a:t>
            </a:r>
          </a:p>
          <a:p>
            <a:pPr marL="342900" indent="-342900">
              <a:buFont typeface="+mj-lt"/>
              <a:buAutoNum type="arabicPeriod"/>
            </a:pPr>
            <a:r>
              <a:rPr lang="de-DE" sz="1600" dirty="0" smtClean="0">
                <a:solidFill>
                  <a:schemeClr val="bg1"/>
                </a:solidFill>
              </a:rPr>
              <a:t>Gehen Sie freundlich miteinander um.</a:t>
            </a:r>
          </a:p>
          <a:p>
            <a:pPr marL="342900" indent="-342900">
              <a:buFont typeface="+mj-lt"/>
              <a:buAutoNum type="arabicPeriod"/>
            </a:pPr>
            <a:r>
              <a:rPr lang="de-DE" sz="1600" dirty="0" smtClean="0">
                <a:solidFill>
                  <a:schemeClr val="bg1"/>
                </a:solidFill>
              </a:rPr>
              <a:t>Argumentieren Sie streng logisch.</a:t>
            </a:r>
          </a:p>
          <a:p>
            <a:pPr marL="342900" indent="-342900">
              <a:buFont typeface="+mj-lt"/>
              <a:buAutoNum type="arabicPeriod"/>
            </a:pPr>
            <a:r>
              <a:rPr lang="de-DE" sz="1600" dirty="0" smtClean="0">
                <a:solidFill>
                  <a:schemeClr val="bg1"/>
                </a:solidFill>
              </a:rPr>
              <a:t>Stimmen Sie einer Reihenfolge nur zu, wenn Sie von der Richtigkeit überzeugt sind.</a:t>
            </a:r>
          </a:p>
          <a:p>
            <a:pPr marL="342900" indent="-342900">
              <a:buFont typeface="+mj-lt"/>
              <a:buAutoNum type="arabicPeriod"/>
            </a:pPr>
            <a:r>
              <a:rPr lang="de-DE" sz="1600" dirty="0" smtClean="0">
                <a:solidFill>
                  <a:schemeClr val="bg1"/>
                </a:solidFill>
              </a:rPr>
              <a:t>Vermeiden Sie Abstimmungen, d. </a:t>
            </a:r>
            <a:r>
              <a:rPr lang="de-DE" sz="1600" dirty="0">
                <a:solidFill>
                  <a:schemeClr val="bg1"/>
                </a:solidFill>
              </a:rPr>
              <a:t>h. </a:t>
            </a:r>
            <a:r>
              <a:rPr lang="de-DE" sz="1600" dirty="0" smtClean="0">
                <a:solidFill>
                  <a:schemeClr val="bg1"/>
                </a:solidFill>
              </a:rPr>
              <a:t>berücksichtigen </a:t>
            </a:r>
            <a:r>
              <a:rPr lang="de-DE" sz="1600" dirty="0">
                <a:solidFill>
                  <a:schemeClr val="bg1"/>
                </a:solidFill>
              </a:rPr>
              <a:t>Sie die Meinung aller </a:t>
            </a:r>
            <a:r>
              <a:rPr lang="de-DE" sz="1600" dirty="0" smtClean="0">
                <a:solidFill>
                  <a:schemeClr val="bg1"/>
                </a:solidFill>
              </a:rPr>
              <a:t>Team-Mitglieder und entscheiden Sie möglichst einstimmig.</a:t>
            </a:r>
            <a:endParaRPr lang="de-DE" sz="1600" dirty="0">
              <a:solidFill>
                <a:schemeClr val="bg1"/>
              </a:solidFill>
              <a:latin typeface="Myriad Bold"/>
              <a:cs typeface="Myriad Bold"/>
            </a:endParaRPr>
          </a:p>
        </p:txBody>
      </p:sp>
      <p:sp>
        <p:nvSpPr>
          <p:cNvPr id="7" name="Rechteck 5"/>
          <p:cNvSpPr>
            <a:spLocks noChangeArrowheads="1"/>
          </p:cNvSpPr>
          <p:nvPr/>
        </p:nvSpPr>
        <p:spPr bwMode="auto">
          <a:xfrm>
            <a:off x="467544" y="6516825"/>
            <a:ext cx="3779833" cy="338554"/>
          </a:xfrm>
          <a:prstGeom prst="rect">
            <a:avLst/>
          </a:prstGeom>
          <a:noFill/>
          <a:ln w="9525">
            <a:noFill/>
            <a:miter lim="800000"/>
            <a:headEnd/>
            <a:tailEnd/>
          </a:ln>
        </p:spPr>
        <p:txBody>
          <a:bodyPr wrap="square">
            <a:spAutoFit/>
          </a:bodyPr>
          <a:lstStyle/>
          <a:p>
            <a:pPr eaLnBrk="1" hangingPunct="1"/>
            <a:r>
              <a:rPr lang="de-DE" altLang="de-DE" sz="800" dirty="0">
                <a:solidFill>
                  <a:schemeClr val="bg1"/>
                </a:solidFill>
              </a:rPr>
              <a:t>(Foto</a:t>
            </a:r>
            <a:r>
              <a:rPr lang="de-DE" altLang="de-DE" sz="800" dirty="0" smtClean="0">
                <a:solidFill>
                  <a:schemeClr val="bg1"/>
                </a:solidFill>
              </a:rPr>
              <a:t>: </a:t>
            </a:r>
            <a:r>
              <a:rPr lang="de-DE" sz="800" dirty="0" smtClean="0">
                <a:solidFill>
                  <a:schemeClr val="bg1"/>
                </a:solidFill>
              </a:rPr>
              <a:t>UIG via Getty Images/Universal Images Group Editorial/Eye </a:t>
            </a:r>
            <a:r>
              <a:rPr lang="de-DE" sz="800" dirty="0" err="1" smtClean="0">
                <a:solidFill>
                  <a:schemeClr val="bg1"/>
                </a:solidFill>
              </a:rPr>
              <a:t>Ubiquitous</a:t>
            </a:r>
            <a:r>
              <a:rPr lang="de-DE" altLang="de-DE" sz="800" dirty="0" smtClean="0">
                <a:solidFill>
                  <a:schemeClr val="bg1"/>
                </a:solidFill>
              </a:rPr>
              <a:t>)</a:t>
            </a:r>
            <a:endParaRPr lang="de-DE" altLang="de-DE" sz="800" dirty="0">
              <a:solidFill>
                <a:schemeClr val="bg1"/>
              </a:solidFill>
            </a:endParaRPr>
          </a:p>
          <a:p>
            <a:pPr eaLnBrk="1" hangingPunct="1"/>
            <a:endParaRPr lang="de-DE" altLang="de-DE" sz="800" dirty="0"/>
          </a:p>
        </p:txBody>
      </p:sp>
      <p:sp>
        <p:nvSpPr>
          <p:cNvPr id="2" name="Foliennummernplatzhalter 1"/>
          <p:cNvSpPr>
            <a:spLocks noGrp="1"/>
          </p:cNvSpPr>
          <p:nvPr>
            <p:ph type="sldNum" sz="quarter" idx="12"/>
          </p:nvPr>
        </p:nvSpPr>
        <p:spPr/>
        <p:txBody>
          <a:bodyPr/>
          <a:lstStyle/>
          <a:p>
            <a:fld id="{CAD4A97C-D38B-4E87-AD4F-E8369B543530}" type="slidenum">
              <a:rPr lang="de-DE" altLang="de-DE" smtClean="0"/>
              <a:pPr/>
              <a:t>27</a:t>
            </a:fld>
            <a:endParaRPr lang="de-DE" altLang="de-DE"/>
          </a:p>
        </p:txBody>
      </p:sp>
      <p:pic>
        <p:nvPicPr>
          <p:cNvPr id="8" name="Picture 3" descr="Astronaut im All: In der Schwerelosigkeit können sich Flüssigkeiten in jede Richtung ausbreiten"/>
          <p:cNvPicPr>
            <a:picLocks noChangeAspect="1" noChangeArrowheads="1"/>
          </p:cNvPicPr>
          <p:nvPr/>
        </p:nvPicPr>
        <p:blipFill>
          <a:blip r:embed="rId3" cstate="print"/>
          <a:srcRect/>
          <a:stretch>
            <a:fillRect/>
          </a:stretch>
        </p:blipFill>
        <p:spPr bwMode="auto">
          <a:xfrm>
            <a:off x="43589" y="3284984"/>
            <a:ext cx="2283539" cy="2232248"/>
          </a:xfrm>
          <a:prstGeom prst="rect">
            <a:avLst/>
          </a:prstGeom>
          <a:solidFill>
            <a:srgbClr val="FFFFFF">
              <a:shade val="85000"/>
            </a:srgbClr>
          </a:solidFill>
          <a:ln w="88900" cap="sq">
            <a:solidFill>
              <a:schemeClr val="bg1">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4977971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0"/>
            <a:ext cx="9359900" cy="7073900"/>
          </a:xfrm>
          <a:prstGeom prst="rect">
            <a:avLst/>
          </a:prstGeom>
          <a:noFill/>
          <a:ln w="9525">
            <a:noFill/>
            <a:miter lim="800000"/>
            <a:headEnd/>
            <a:tailEnd/>
          </a:ln>
        </p:spPr>
      </p:pic>
      <p:sp>
        <p:nvSpPr>
          <p:cNvPr id="5" name="Textfeld 4"/>
          <p:cNvSpPr txBox="1"/>
          <p:nvPr/>
        </p:nvSpPr>
        <p:spPr>
          <a:xfrm>
            <a:off x="2483767" y="2830284"/>
            <a:ext cx="6480721" cy="3046988"/>
          </a:xfrm>
          <a:prstGeom prst="rect">
            <a:avLst/>
          </a:prstGeom>
          <a:noFill/>
        </p:spPr>
        <p:txBody>
          <a:bodyPr wrap="square" rtlCol="0">
            <a:spAutoFit/>
          </a:bodyPr>
          <a:lstStyle/>
          <a:p>
            <a:r>
              <a:rPr lang="de-DE" sz="1600" b="1" dirty="0">
                <a:solidFill>
                  <a:schemeClr val="bg1"/>
                </a:solidFill>
              </a:rPr>
              <a:t>Teil </a:t>
            </a:r>
            <a:r>
              <a:rPr lang="de-DE" sz="1600" b="1" dirty="0" smtClean="0">
                <a:solidFill>
                  <a:schemeClr val="bg1"/>
                </a:solidFill>
              </a:rPr>
              <a:t>3: Lösungsvergleich</a:t>
            </a:r>
          </a:p>
          <a:p>
            <a:pPr marL="285750" indent="-285750">
              <a:buFont typeface="Arial" panose="020B0604020202020204" pitchFamily="34" charset="0"/>
              <a:buChar char="•"/>
            </a:pPr>
            <a:r>
              <a:rPr lang="de-DE" sz="1600" dirty="0" smtClean="0">
                <a:solidFill>
                  <a:schemeClr val="bg1"/>
                </a:solidFill>
              </a:rPr>
              <a:t>Die Lehrkraft verkündet die offizielle NASA-Lösung. </a:t>
            </a:r>
          </a:p>
          <a:p>
            <a:pPr marL="285750" indent="-285750">
              <a:buFont typeface="Arial" panose="020B0604020202020204" pitchFamily="34" charset="0"/>
              <a:buChar char="•"/>
            </a:pPr>
            <a:r>
              <a:rPr lang="de-DE" sz="1600" dirty="0" smtClean="0">
                <a:solidFill>
                  <a:schemeClr val="bg1"/>
                </a:solidFill>
              </a:rPr>
              <a:t>Die </a:t>
            </a:r>
            <a:r>
              <a:rPr lang="de-DE" sz="1600" dirty="0" smtClean="0">
                <a:solidFill>
                  <a:schemeClr val="bg1"/>
                </a:solidFill>
              </a:rPr>
              <a:t>Schüler*innen </a:t>
            </a:r>
            <a:r>
              <a:rPr lang="de-DE" sz="1600" dirty="0" smtClean="0">
                <a:solidFill>
                  <a:schemeClr val="bg1"/>
                </a:solidFill>
              </a:rPr>
              <a:t>übernehmen die Lösung in ihre Tabelle und berechnen ihre Einzel- und ihre Gruppenabweichung.</a:t>
            </a:r>
          </a:p>
          <a:p>
            <a:pPr marL="285750" indent="-285750">
              <a:buFont typeface="Arial" panose="020B0604020202020204" pitchFamily="34" charset="0"/>
              <a:buChar char="•"/>
            </a:pPr>
            <a:endParaRPr lang="de-DE" sz="1600" b="1" dirty="0">
              <a:solidFill>
                <a:schemeClr val="bg1"/>
              </a:solidFill>
            </a:endParaRPr>
          </a:p>
          <a:p>
            <a:r>
              <a:rPr lang="de-DE" sz="1600" b="1" dirty="0">
                <a:solidFill>
                  <a:schemeClr val="bg1"/>
                </a:solidFill>
              </a:rPr>
              <a:t>Teil 4: Diskussion</a:t>
            </a:r>
          </a:p>
          <a:p>
            <a:pPr marL="342900" lvl="2" indent="-342900">
              <a:buFont typeface="+mj-lt"/>
              <a:buAutoNum type="arabicPeriod"/>
            </a:pPr>
            <a:r>
              <a:rPr lang="de-DE" sz="1600" dirty="0">
                <a:solidFill>
                  <a:schemeClr val="bg1"/>
                </a:solidFill>
              </a:rPr>
              <a:t>Wie sind Sie in Ihrer Gruppe bei der Lösungsfindung vorgegangen?</a:t>
            </a:r>
          </a:p>
          <a:p>
            <a:pPr marL="342900" lvl="2" indent="-342900">
              <a:buFont typeface="+mj-lt"/>
              <a:buAutoNum type="arabicPeriod"/>
            </a:pPr>
            <a:r>
              <a:rPr lang="de-DE" sz="1600" dirty="0">
                <a:solidFill>
                  <a:schemeClr val="bg1"/>
                </a:solidFill>
              </a:rPr>
              <a:t>Wie haben Sie die Diskussion in der Gruppe erlebt (von positiv bis schwierig)?</a:t>
            </a:r>
          </a:p>
          <a:p>
            <a:pPr marL="342900" lvl="2" indent="-342900">
              <a:buFont typeface="+mj-lt"/>
              <a:buAutoNum type="arabicPeriod"/>
            </a:pPr>
            <a:r>
              <a:rPr lang="de-DE" sz="1600" dirty="0">
                <a:solidFill>
                  <a:schemeClr val="bg1"/>
                </a:solidFill>
              </a:rPr>
              <a:t>Ist es Ihnen gelungen, zu einem echten Ergebnis zu gelangen?</a:t>
            </a:r>
          </a:p>
          <a:p>
            <a:pPr marL="342900" lvl="2" indent="-342900">
              <a:buFont typeface="+mj-lt"/>
              <a:buAutoNum type="arabicPeriod"/>
            </a:pPr>
            <a:r>
              <a:rPr lang="de-DE" sz="1600" dirty="0">
                <a:solidFill>
                  <a:schemeClr val="bg1"/>
                </a:solidFill>
              </a:rPr>
              <a:t>Waren die Gruppenmitglieder gleichberechtigt beteiligt</a:t>
            </a:r>
            <a:r>
              <a:rPr lang="de-DE" sz="1600" dirty="0" smtClean="0">
                <a:solidFill>
                  <a:schemeClr val="bg1"/>
                </a:solidFill>
              </a:rPr>
              <a:t>?</a:t>
            </a:r>
            <a:endParaRPr lang="de-DE" sz="1600" dirty="0">
              <a:solidFill>
                <a:schemeClr val="bg1"/>
              </a:solidFill>
            </a:endParaRPr>
          </a:p>
        </p:txBody>
      </p:sp>
      <p:pic>
        <p:nvPicPr>
          <p:cNvPr id="6" name="Picture 3" descr="Astronaut im All: In der Schwerelosigkeit können sich Flüssigkeiten in jede Richtung ausbreiten"/>
          <p:cNvPicPr>
            <a:picLocks noChangeAspect="1" noChangeArrowheads="1"/>
          </p:cNvPicPr>
          <p:nvPr/>
        </p:nvPicPr>
        <p:blipFill>
          <a:blip r:embed="rId3" cstate="print"/>
          <a:srcRect/>
          <a:stretch>
            <a:fillRect/>
          </a:stretch>
        </p:blipFill>
        <p:spPr bwMode="auto">
          <a:xfrm>
            <a:off x="43589" y="3284984"/>
            <a:ext cx="2283539" cy="2232248"/>
          </a:xfrm>
          <a:prstGeom prst="rect">
            <a:avLst/>
          </a:prstGeom>
          <a:solidFill>
            <a:srgbClr val="FFFFFF">
              <a:shade val="85000"/>
            </a:srgbClr>
          </a:solidFill>
          <a:ln w="88900" cap="sq">
            <a:solidFill>
              <a:schemeClr val="bg1">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Foliennummernplatzhalter 1"/>
          <p:cNvSpPr>
            <a:spLocks noGrp="1"/>
          </p:cNvSpPr>
          <p:nvPr>
            <p:ph type="sldNum" sz="quarter" idx="12"/>
          </p:nvPr>
        </p:nvSpPr>
        <p:spPr/>
        <p:txBody>
          <a:bodyPr/>
          <a:lstStyle/>
          <a:p>
            <a:fld id="{CAD4A97C-D38B-4E87-AD4F-E8369B543530}" type="slidenum">
              <a:rPr lang="de-DE" altLang="de-DE" smtClean="0"/>
              <a:pPr/>
              <a:t>28</a:t>
            </a:fld>
            <a:endParaRPr lang="de-DE" altLang="de-DE" dirty="0"/>
          </a:p>
        </p:txBody>
      </p:sp>
      <p:sp>
        <p:nvSpPr>
          <p:cNvPr id="7" name="Rechteck 5"/>
          <p:cNvSpPr>
            <a:spLocks noChangeArrowheads="1"/>
          </p:cNvSpPr>
          <p:nvPr/>
        </p:nvSpPr>
        <p:spPr bwMode="auto">
          <a:xfrm>
            <a:off x="467544" y="6516825"/>
            <a:ext cx="3779833" cy="338554"/>
          </a:xfrm>
          <a:prstGeom prst="rect">
            <a:avLst/>
          </a:prstGeom>
          <a:noFill/>
          <a:ln w="9525">
            <a:noFill/>
            <a:miter lim="800000"/>
            <a:headEnd/>
            <a:tailEnd/>
          </a:ln>
        </p:spPr>
        <p:txBody>
          <a:bodyPr wrap="square">
            <a:spAutoFit/>
          </a:bodyPr>
          <a:lstStyle/>
          <a:p>
            <a:pPr eaLnBrk="1" hangingPunct="1"/>
            <a:r>
              <a:rPr lang="de-DE" altLang="de-DE" sz="800" dirty="0">
                <a:solidFill>
                  <a:schemeClr val="bg1"/>
                </a:solidFill>
              </a:rPr>
              <a:t>(Foto</a:t>
            </a:r>
            <a:r>
              <a:rPr lang="de-DE" altLang="de-DE" sz="800" dirty="0" smtClean="0">
                <a:solidFill>
                  <a:schemeClr val="bg1"/>
                </a:solidFill>
              </a:rPr>
              <a:t>: </a:t>
            </a:r>
            <a:r>
              <a:rPr lang="de-DE" sz="800" dirty="0" smtClean="0">
                <a:solidFill>
                  <a:schemeClr val="bg1"/>
                </a:solidFill>
              </a:rPr>
              <a:t>UIG via Getty Images/Universal Images Group Editorial/Eye </a:t>
            </a:r>
            <a:r>
              <a:rPr lang="de-DE" sz="800" dirty="0" err="1" smtClean="0">
                <a:solidFill>
                  <a:schemeClr val="bg1"/>
                </a:solidFill>
              </a:rPr>
              <a:t>Ubiquitous</a:t>
            </a:r>
            <a:r>
              <a:rPr lang="de-DE" altLang="de-DE" sz="800" dirty="0" smtClean="0">
                <a:solidFill>
                  <a:schemeClr val="bg1"/>
                </a:solidFill>
              </a:rPr>
              <a:t>)</a:t>
            </a:r>
            <a:endParaRPr lang="de-DE" altLang="de-DE" sz="800" dirty="0">
              <a:solidFill>
                <a:schemeClr val="bg1"/>
              </a:solidFill>
            </a:endParaRPr>
          </a:p>
          <a:p>
            <a:pPr eaLnBrk="1" hangingPunct="1"/>
            <a:endParaRPr lang="de-DE" altLang="de-DE" sz="800" dirty="0"/>
          </a:p>
        </p:txBody>
      </p:sp>
      <p:sp>
        <p:nvSpPr>
          <p:cNvPr id="9" name="Textfeld 8"/>
          <p:cNvSpPr txBox="1"/>
          <p:nvPr/>
        </p:nvSpPr>
        <p:spPr>
          <a:xfrm>
            <a:off x="2483768" y="1844824"/>
            <a:ext cx="6660232" cy="461665"/>
          </a:xfrm>
          <a:prstGeom prst="rect">
            <a:avLst/>
          </a:prstGeom>
          <a:noFill/>
        </p:spPr>
        <p:txBody>
          <a:bodyPr wrap="square" rtlCol="0">
            <a:spAutoFit/>
          </a:bodyPr>
          <a:lstStyle/>
          <a:p>
            <a:r>
              <a:rPr lang="de-DE" sz="2400" b="1" dirty="0">
                <a:solidFill>
                  <a:schemeClr val="bg1"/>
                </a:solidFill>
                <a:latin typeface="Myriad Pro Cond"/>
                <a:cs typeface="Myriad Pro Cond"/>
              </a:rPr>
              <a:t>Teamarbeit: Zusatzaufgabe „NASA-Spiel</a:t>
            </a:r>
            <a:r>
              <a:rPr lang="de-DE" sz="2400" b="1" dirty="0" smtClean="0">
                <a:solidFill>
                  <a:schemeClr val="bg1"/>
                </a:solidFill>
                <a:latin typeface="Myriad Pro Cond"/>
                <a:cs typeface="Myriad Pro Cond"/>
              </a:rPr>
              <a:t>“</a:t>
            </a:r>
            <a:endParaRPr lang="de-DE" sz="36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3"/>
          <p:cNvPicPr>
            <a:picLocks noChangeAspect="1" noChangeArrowheads="1"/>
          </p:cNvPicPr>
          <p:nvPr/>
        </p:nvPicPr>
        <p:blipFill>
          <a:blip r:embed="rId3"/>
          <a:srcRect/>
          <a:stretch>
            <a:fillRect/>
          </a:stretch>
        </p:blipFill>
        <p:spPr bwMode="auto">
          <a:xfrm>
            <a:off x="0" y="0"/>
            <a:ext cx="9359900" cy="7073900"/>
          </a:xfrm>
          <a:prstGeom prst="rect">
            <a:avLst/>
          </a:prstGeom>
          <a:noFill/>
          <a:ln w="9525">
            <a:noFill/>
            <a:miter lim="800000"/>
            <a:headEnd/>
            <a:tailEnd/>
          </a:ln>
        </p:spPr>
      </p:pic>
      <p:sp>
        <p:nvSpPr>
          <p:cNvPr id="18435" name="Textfeld 4"/>
          <p:cNvSpPr txBox="1">
            <a:spLocks noChangeArrowheads="1"/>
          </p:cNvSpPr>
          <p:nvPr/>
        </p:nvSpPr>
        <p:spPr bwMode="auto">
          <a:xfrm>
            <a:off x="6516688" y="3357563"/>
            <a:ext cx="2159000" cy="646112"/>
          </a:xfrm>
          <a:prstGeom prst="rect">
            <a:avLst/>
          </a:prstGeom>
          <a:noFill/>
          <a:ln w="9525">
            <a:noFill/>
            <a:miter lim="800000"/>
            <a:headEnd/>
            <a:tailEnd/>
          </a:ln>
        </p:spPr>
        <p:txBody>
          <a:bodyPr>
            <a:spAutoFit/>
          </a:bodyPr>
          <a:lstStyle/>
          <a:p>
            <a:pPr eaLnBrk="1" hangingPunct="1"/>
            <a:r>
              <a:rPr lang="de-DE" altLang="de-DE" sz="3600" b="1">
                <a:solidFill>
                  <a:srgbClr val="3C1F5F"/>
                </a:solidFill>
                <a:latin typeface="Myriad Pro Cond"/>
                <a:ea typeface="Myriad Pro Cond"/>
                <a:cs typeface="Myriad Pro Cond"/>
              </a:rPr>
              <a:t>ALWIS…</a:t>
            </a:r>
            <a:endParaRPr lang="de-DE" altLang="de-DE" sz="3600">
              <a:solidFill>
                <a:srgbClr val="3C1F5F"/>
              </a:solidFill>
            </a:endParaRPr>
          </a:p>
        </p:txBody>
      </p:sp>
      <p:sp>
        <p:nvSpPr>
          <p:cNvPr id="18436" name="Textfeld 6"/>
          <p:cNvSpPr txBox="1">
            <a:spLocks noChangeArrowheads="1"/>
          </p:cNvSpPr>
          <p:nvPr/>
        </p:nvSpPr>
        <p:spPr bwMode="auto">
          <a:xfrm>
            <a:off x="4356100" y="5445125"/>
            <a:ext cx="4537075" cy="369888"/>
          </a:xfrm>
          <a:prstGeom prst="rect">
            <a:avLst/>
          </a:prstGeom>
          <a:noFill/>
          <a:ln w="9525">
            <a:noFill/>
            <a:miter lim="800000"/>
            <a:headEnd/>
            <a:tailEnd/>
          </a:ln>
        </p:spPr>
        <p:txBody>
          <a:bodyPr>
            <a:spAutoFit/>
          </a:bodyPr>
          <a:lstStyle/>
          <a:p>
            <a:pPr eaLnBrk="1" hangingPunct="1"/>
            <a:r>
              <a:rPr lang="de-DE" altLang="de-DE">
                <a:solidFill>
                  <a:srgbClr val="3C1F5F"/>
                </a:solidFill>
                <a:latin typeface="Myriad Pro Cond"/>
                <a:ea typeface="Myriad Pro Cond"/>
                <a:cs typeface="Myriad Pro Cond"/>
              </a:rPr>
              <a:t>…wo Schule und Beruf zusammenfinden</a:t>
            </a:r>
            <a:endParaRPr lang="de-DE" altLang="de-DE">
              <a:solidFill>
                <a:srgbClr val="3C1F5F"/>
              </a:solidFill>
            </a:endParaRPr>
          </a:p>
        </p:txBody>
      </p:sp>
      <p:sp>
        <p:nvSpPr>
          <p:cNvPr id="2" name="Foliennummernplatzhalter 1"/>
          <p:cNvSpPr>
            <a:spLocks noGrp="1"/>
          </p:cNvSpPr>
          <p:nvPr>
            <p:ph type="sldNum" sz="quarter" idx="12"/>
          </p:nvPr>
        </p:nvSpPr>
        <p:spPr/>
        <p:txBody>
          <a:bodyPr/>
          <a:lstStyle/>
          <a:p>
            <a:fld id="{CAD4A97C-D38B-4E87-AD4F-E8369B543530}" type="slidenum">
              <a:rPr lang="de-DE" altLang="de-DE" smtClean="0"/>
              <a:pPr/>
              <a:t>29</a:t>
            </a:fld>
            <a:endParaRPr lang="de-DE" altLang="de-DE"/>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6147" name="Textfeld 3"/>
          <p:cNvSpPr txBox="1">
            <a:spLocks noChangeArrowheads="1"/>
          </p:cNvSpPr>
          <p:nvPr/>
        </p:nvSpPr>
        <p:spPr bwMode="auto">
          <a:xfrm>
            <a:off x="2447764" y="1827619"/>
            <a:ext cx="6516216" cy="492443"/>
          </a:xfrm>
          <a:prstGeom prst="rect">
            <a:avLst/>
          </a:prstGeom>
          <a:noFill/>
          <a:ln w="9525">
            <a:noFill/>
            <a:miter lim="800000"/>
            <a:headEnd/>
            <a:tailEnd/>
          </a:ln>
        </p:spPr>
        <p:txBody>
          <a:bodyPr wrap="square">
            <a:spAutoFit/>
          </a:bodyPr>
          <a:lstStyle/>
          <a:p>
            <a:pPr eaLnBrk="1" hangingPunct="1"/>
            <a:r>
              <a:rPr lang="de-DE" altLang="de-DE" sz="2600" b="1" dirty="0" smtClean="0">
                <a:solidFill>
                  <a:schemeClr val="bg1"/>
                </a:solidFill>
                <a:latin typeface="Myriad Pro Cond"/>
                <a:ea typeface="Myriad Pro Cond"/>
                <a:cs typeface="Myriad Pro Cond"/>
              </a:rPr>
              <a:t>Austeilen Protokollblatt und Notizzettel</a:t>
            </a:r>
            <a:endParaRPr lang="de-DE" altLang="de-DE" sz="2600" dirty="0">
              <a:solidFill>
                <a:schemeClr val="bg1"/>
              </a:solidFill>
              <a:latin typeface="Calibri" pitchFamily="34" charset="0"/>
            </a:endParaRPr>
          </a:p>
        </p:txBody>
      </p:sp>
      <p:sp>
        <p:nvSpPr>
          <p:cNvPr id="6" name="Textfeld 4"/>
          <p:cNvSpPr txBox="1">
            <a:spLocks noChangeArrowheads="1"/>
          </p:cNvSpPr>
          <p:nvPr/>
        </p:nvSpPr>
        <p:spPr bwMode="auto">
          <a:xfrm>
            <a:off x="900113" y="2781300"/>
            <a:ext cx="7704137" cy="1570038"/>
          </a:xfrm>
          <a:prstGeom prst="rect">
            <a:avLst/>
          </a:prstGeom>
          <a:noFill/>
          <a:ln w="9525">
            <a:noFill/>
            <a:miter lim="800000"/>
            <a:headEnd/>
            <a:tailEnd/>
          </a:ln>
        </p:spPr>
        <p:txBody>
          <a:bodyPr>
            <a:spAutoFit/>
          </a:bodyPr>
          <a:lstStyle/>
          <a:p>
            <a:pPr marL="1993900" lvl="3" eaLnBrk="1" hangingPunct="1">
              <a:lnSpc>
                <a:spcPct val="150000"/>
              </a:lnSpc>
              <a:defRPr/>
            </a:pPr>
            <a:endParaRPr lang="de-DE" sz="1400" b="1" dirty="0">
              <a:latin typeface="Myriad Bold"/>
              <a:cs typeface="Myriad Bold"/>
            </a:endParaRPr>
          </a:p>
          <a:p>
            <a:pPr marL="2349500" lvl="3" indent="-355600" eaLnBrk="1" hangingPunct="1">
              <a:lnSpc>
                <a:spcPct val="150000"/>
              </a:lnSpc>
              <a:buFont typeface="Arial" panose="020B0604020202020204" pitchFamily="34" charset="0"/>
              <a:buChar char="•"/>
              <a:defRPr/>
            </a:pPr>
            <a:endParaRPr lang="de-DE" sz="1400" dirty="0">
              <a:latin typeface="Myriad Bold"/>
              <a:cs typeface="Myriad Bold"/>
            </a:endParaRPr>
          </a:p>
          <a:p>
            <a:pPr marL="2349500" lvl="3" indent="-355600" eaLnBrk="1" hangingPunct="1">
              <a:lnSpc>
                <a:spcPct val="150000"/>
              </a:lnSpc>
              <a:buFont typeface="Arial" panose="020B0604020202020204" pitchFamily="34" charset="0"/>
              <a:buChar char="•"/>
              <a:defRPr/>
            </a:pPr>
            <a:endParaRPr lang="de-DE" b="1" dirty="0">
              <a:solidFill>
                <a:schemeClr val="accent4">
                  <a:lumMod val="50000"/>
                </a:schemeClr>
              </a:solidFill>
              <a:latin typeface="Myriad Bold"/>
              <a:cs typeface="Myriad Bold"/>
            </a:endParaRPr>
          </a:p>
          <a:p>
            <a:pPr marL="2349500" lvl="3" indent="-355600" algn="r" eaLnBrk="1" hangingPunct="1">
              <a:lnSpc>
                <a:spcPct val="150000"/>
              </a:lnSpc>
              <a:defRPr/>
            </a:pPr>
            <a:r>
              <a:rPr lang="de-DE" dirty="0">
                <a:latin typeface="Myriad Bold"/>
                <a:ea typeface="Myriad Bold"/>
                <a:cs typeface="Myriad Bold"/>
              </a:rPr>
              <a:t>		</a:t>
            </a:r>
            <a:endParaRPr lang="de-DE" sz="900" b="1" dirty="0">
              <a:solidFill>
                <a:schemeClr val="accent4">
                  <a:lumMod val="50000"/>
                </a:schemeClr>
              </a:solidFill>
              <a:latin typeface="Myriad Bold"/>
              <a:cs typeface="Myriad Bold"/>
            </a:endParaRPr>
          </a:p>
        </p:txBody>
      </p:sp>
      <p:sp>
        <p:nvSpPr>
          <p:cNvPr id="7" name="Textfeld 4"/>
          <p:cNvSpPr txBox="1">
            <a:spLocks noChangeArrowheads="1"/>
          </p:cNvSpPr>
          <p:nvPr/>
        </p:nvSpPr>
        <p:spPr bwMode="auto">
          <a:xfrm>
            <a:off x="5505844" y="4841058"/>
            <a:ext cx="3762003" cy="1323439"/>
          </a:xfrm>
          <a:prstGeom prst="rect">
            <a:avLst/>
          </a:prstGeom>
          <a:noFill/>
          <a:ln w="9525">
            <a:noFill/>
            <a:miter lim="800000"/>
            <a:headEnd/>
            <a:tailEnd/>
          </a:ln>
        </p:spPr>
        <p:txBody>
          <a:bodyPr wrap="square">
            <a:spAutoFit/>
          </a:bodyPr>
          <a:lstStyle/>
          <a:p>
            <a:pPr marL="447675" lvl="1" indent="-271463" eaLnBrk="1" hangingPunct="1">
              <a:buFont typeface="Arial" pitchFamily="34" charset="0"/>
              <a:buChar char="•"/>
              <a:defRPr/>
            </a:pPr>
            <a:r>
              <a:rPr lang="de-DE" altLang="de-DE" sz="1600" b="1" dirty="0" smtClean="0">
                <a:solidFill>
                  <a:schemeClr val="bg1"/>
                </a:solidFill>
                <a:ea typeface="Myriad Bold"/>
              </a:rPr>
              <a:t>1 Protokollblatt  </a:t>
            </a:r>
            <a:r>
              <a:rPr lang="de-DE" altLang="de-DE" sz="1600" b="1" dirty="0">
                <a:solidFill>
                  <a:schemeClr val="bg1"/>
                </a:solidFill>
                <a:ea typeface="Myriad Bold"/>
              </a:rPr>
              <a:t>für </a:t>
            </a:r>
            <a:r>
              <a:rPr lang="de-DE" altLang="de-DE" sz="1600" b="1" dirty="0" smtClean="0">
                <a:solidFill>
                  <a:schemeClr val="bg1"/>
                </a:solidFill>
                <a:ea typeface="Myriad Bold"/>
              </a:rPr>
              <a:t>jede*n Schüler*in</a:t>
            </a:r>
            <a:endParaRPr lang="de-DE" altLang="de-DE" sz="1600" b="1" dirty="0" smtClean="0">
              <a:solidFill>
                <a:schemeClr val="bg1"/>
              </a:solidFill>
              <a:ea typeface="Myriad Bold"/>
            </a:endParaRPr>
          </a:p>
          <a:p>
            <a:pPr marL="176212" lvl="1" eaLnBrk="1" hangingPunct="1">
              <a:defRPr/>
            </a:pPr>
            <a:endParaRPr lang="de-DE" altLang="de-DE" sz="1600" b="1" dirty="0" smtClean="0">
              <a:solidFill>
                <a:schemeClr val="bg1"/>
              </a:solidFill>
              <a:ea typeface="Myriad Bold"/>
            </a:endParaRPr>
          </a:p>
          <a:p>
            <a:pPr marL="447675" lvl="1" indent="-271463" eaLnBrk="1" hangingPunct="1">
              <a:buFont typeface="Arial" pitchFamily="34" charset="0"/>
              <a:buChar char="•"/>
              <a:defRPr/>
            </a:pPr>
            <a:r>
              <a:rPr lang="de-DE" altLang="de-DE" sz="1600" b="1" dirty="0" smtClean="0">
                <a:solidFill>
                  <a:schemeClr val="bg1"/>
                </a:solidFill>
                <a:ea typeface="Myriad Bold"/>
              </a:rPr>
              <a:t>10 Notizzettel für </a:t>
            </a:r>
            <a:r>
              <a:rPr lang="de-DE" altLang="de-DE" sz="1600" b="1" dirty="0">
                <a:solidFill>
                  <a:schemeClr val="bg1"/>
                </a:solidFill>
                <a:ea typeface="Myriad Bold"/>
              </a:rPr>
              <a:t>jede*n Schüler*in</a:t>
            </a:r>
          </a:p>
        </p:txBody>
      </p:sp>
      <p:sp>
        <p:nvSpPr>
          <p:cNvPr id="2" name="Foliennummernplatzhalter 1"/>
          <p:cNvSpPr>
            <a:spLocks noGrp="1"/>
          </p:cNvSpPr>
          <p:nvPr>
            <p:ph type="sldNum" sz="quarter" idx="12"/>
          </p:nvPr>
        </p:nvSpPr>
        <p:spPr/>
        <p:txBody>
          <a:bodyPr/>
          <a:lstStyle/>
          <a:p>
            <a:fld id="{CAD4A97C-D38B-4E87-AD4F-E8369B543530}" type="slidenum">
              <a:rPr lang="de-DE" altLang="de-DE" smtClean="0"/>
              <a:pPr/>
              <a:t>3</a:t>
            </a:fld>
            <a:endParaRPr lang="de-DE" altLang="de-DE"/>
          </a:p>
        </p:txBody>
      </p:sp>
      <p:pic>
        <p:nvPicPr>
          <p:cNvPr id="4" name="Grafik 3"/>
          <p:cNvPicPr>
            <a:picLocks noChangeAspect="1"/>
          </p:cNvPicPr>
          <p:nvPr/>
        </p:nvPicPr>
        <p:blipFill>
          <a:blip r:embed="rId3"/>
          <a:stretch>
            <a:fillRect/>
          </a:stretch>
        </p:blipFill>
        <p:spPr>
          <a:xfrm>
            <a:off x="6337309" y="2785653"/>
            <a:ext cx="1864155" cy="1795475"/>
          </a:xfrm>
          <a:prstGeom prst="rect">
            <a:avLst/>
          </a:prstGeom>
          <a:solidFill>
            <a:srgbClr val="FFFFFF">
              <a:shade val="85000"/>
            </a:srgbClr>
          </a:solidFill>
          <a:ln w="88900" cap="sq">
            <a:solidFill>
              <a:schemeClr val="bg1">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Grafik 4"/>
          <p:cNvPicPr>
            <a:picLocks noChangeAspect="1"/>
          </p:cNvPicPr>
          <p:nvPr/>
        </p:nvPicPr>
        <p:blipFill rotWithShape="1">
          <a:blip r:embed="rId4"/>
          <a:srcRect l="1616" r="990" b="4123"/>
          <a:stretch/>
        </p:blipFill>
        <p:spPr>
          <a:xfrm>
            <a:off x="681308" y="2815213"/>
            <a:ext cx="4824536" cy="3349284"/>
          </a:xfrm>
          <a:prstGeom prst="rect">
            <a:avLst/>
          </a:prstGeom>
          <a:ln w="85725">
            <a:solidFill>
              <a:schemeClr val="bg1">
                <a:lumMod val="75000"/>
              </a:schemeClr>
            </a:solidFill>
            <a:miter lim="800000"/>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7172" name="Rechteck 5"/>
          <p:cNvSpPr>
            <a:spLocks noChangeArrowheads="1"/>
          </p:cNvSpPr>
          <p:nvPr/>
        </p:nvSpPr>
        <p:spPr bwMode="auto">
          <a:xfrm>
            <a:off x="2700338" y="1773238"/>
            <a:ext cx="6624637" cy="646112"/>
          </a:xfrm>
          <a:prstGeom prst="rect">
            <a:avLst/>
          </a:prstGeom>
          <a:noFill/>
          <a:ln w="9525">
            <a:noFill/>
            <a:miter lim="800000"/>
            <a:headEnd/>
            <a:tailEnd/>
          </a:ln>
        </p:spPr>
        <p:txBody>
          <a:bodyPr>
            <a:spAutoFit/>
          </a:bodyPr>
          <a:lstStyle/>
          <a:p>
            <a:pPr eaLnBrk="1" hangingPunct="1"/>
            <a:r>
              <a:rPr lang="de-DE" altLang="de-DE" sz="3600" b="1" dirty="0" smtClean="0">
                <a:solidFill>
                  <a:schemeClr val="bg1"/>
                </a:solidFill>
                <a:latin typeface="Myriad Pro Cond"/>
                <a:ea typeface="Myriad Pro Cond"/>
                <a:cs typeface="Myriad Pro Cond"/>
              </a:rPr>
              <a:t>Spielregeln</a:t>
            </a:r>
            <a:endParaRPr lang="de-DE" altLang="de-DE" sz="3600" dirty="0">
              <a:solidFill>
                <a:schemeClr val="bg1"/>
              </a:solidFill>
              <a:latin typeface="Calibri" pitchFamily="34" charset="0"/>
            </a:endParaRPr>
          </a:p>
        </p:txBody>
      </p:sp>
      <p:sp>
        <p:nvSpPr>
          <p:cNvPr id="6" name="Textfeld 4"/>
          <p:cNvSpPr txBox="1">
            <a:spLocks noChangeArrowheads="1"/>
          </p:cNvSpPr>
          <p:nvPr/>
        </p:nvSpPr>
        <p:spPr bwMode="auto">
          <a:xfrm>
            <a:off x="395536" y="2601755"/>
            <a:ext cx="8496944" cy="4154984"/>
          </a:xfrm>
          <a:prstGeom prst="rect">
            <a:avLst/>
          </a:prstGeom>
          <a:noFill/>
          <a:ln w="9525">
            <a:noFill/>
            <a:miter lim="800000"/>
            <a:headEnd/>
            <a:tailEnd/>
          </a:ln>
        </p:spPr>
        <p:txBody>
          <a:bodyPr wrap="square">
            <a:spAutoFit/>
          </a:bodyPr>
          <a:lstStyle/>
          <a:p>
            <a:pPr marL="444500" lvl="3" indent="-355600" eaLnBrk="1" hangingPunct="1">
              <a:buFont typeface="Arial" panose="020B0604020202020204" pitchFamily="34" charset="0"/>
              <a:buChar char="•"/>
              <a:defRPr/>
            </a:pPr>
            <a:r>
              <a:rPr lang="de-DE" sz="1600" dirty="0" smtClean="0">
                <a:solidFill>
                  <a:schemeClr val="bg1"/>
                </a:solidFill>
              </a:rPr>
              <a:t>Jede*r </a:t>
            </a:r>
            <a:r>
              <a:rPr lang="de-DE" sz="1600" dirty="0" smtClean="0">
                <a:solidFill>
                  <a:schemeClr val="bg1"/>
                </a:solidFill>
              </a:rPr>
              <a:t>spielt für sich. Austausch untereinander ist nicht erlaubt.</a:t>
            </a:r>
          </a:p>
          <a:p>
            <a:pPr marL="444500" lvl="3" indent="-355600" eaLnBrk="1" hangingPunct="1">
              <a:buFont typeface="Arial" panose="020B0604020202020204" pitchFamily="34" charset="0"/>
              <a:buChar char="•"/>
              <a:defRPr/>
            </a:pPr>
            <a:endParaRPr lang="de-DE" sz="800" dirty="0" smtClean="0">
              <a:solidFill>
                <a:schemeClr val="bg1"/>
              </a:solidFill>
            </a:endParaRPr>
          </a:p>
          <a:p>
            <a:pPr marL="444500" lvl="3" indent="-355600" eaLnBrk="1" hangingPunct="1">
              <a:buFont typeface="Arial" panose="020B0604020202020204" pitchFamily="34" charset="0"/>
              <a:buChar char="•"/>
              <a:defRPr/>
            </a:pPr>
            <a:r>
              <a:rPr lang="de-DE" sz="1600" dirty="0" smtClean="0">
                <a:solidFill>
                  <a:schemeClr val="bg1"/>
                </a:solidFill>
              </a:rPr>
              <a:t>Das </a:t>
            </a:r>
            <a:r>
              <a:rPr lang="de-DE" sz="1600" dirty="0">
                <a:solidFill>
                  <a:schemeClr val="bg1"/>
                </a:solidFill>
              </a:rPr>
              <a:t>Spiel geht über </a:t>
            </a:r>
            <a:r>
              <a:rPr lang="de-DE" sz="1600" dirty="0" smtClean="0">
                <a:solidFill>
                  <a:schemeClr val="bg1"/>
                </a:solidFill>
              </a:rPr>
              <a:t>10 Runden</a:t>
            </a:r>
            <a:r>
              <a:rPr lang="de-DE" sz="1600" dirty="0">
                <a:solidFill>
                  <a:schemeClr val="bg1"/>
                </a:solidFill>
              </a:rPr>
              <a:t>. </a:t>
            </a:r>
            <a:endParaRPr lang="de-DE" sz="1600" dirty="0" smtClean="0">
              <a:solidFill>
                <a:schemeClr val="bg1"/>
              </a:solidFill>
            </a:endParaRPr>
          </a:p>
          <a:p>
            <a:pPr marL="444500" lvl="3" indent="-355600" eaLnBrk="1" hangingPunct="1">
              <a:buFont typeface="Arial" panose="020B0604020202020204" pitchFamily="34" charset="0"/>
              <a:buChar char="•"/>
              <a:defRPr/>
            </a:pPr>
            <a:endParaRPr lang="de-DE" sz="800" dirty="0">
              <a:solidFill>
                <a:schemeClr val="bg1"/>
              </a:solidFill>
            </a:endParaRPr>
          </a:p>
          <a:p>
            <a:pPr marL="444500" lvl="3" indent="-355600" eaLnBrk="1" hangingPunct="1">
              <a:buFont typeface="Arial" panose="020B0604020202020204" pitchFamily="34" charset="0"/>
              <a:buChar char="•"/>
              <a:defRPr/>
            </a:pPr>
            <a:r>
              <a:rPr lang="de-DE" sz="1600" dirty="0" smtClean="0">
                <a:solidFill>
                  <a:schemeClr val="bg1"/>
                </a:solidFill>
              </a:rPr>
              <a:t>Es gibt in jeder Runde eine </a:t>
            </a:r>
            <a:r>
              <a:rPr lang="de-DE" sz="1600" b="1" u="sng" dirty="0" smtClean="0">
                <a:solidFill>
                  <a:schemeClr val="bg1"/>
                </a:solidFill>
              </a:rPr>
              <a:t>Investitionsphase</a:t>
            </a:r>
            <a:r>
              <a:rPr lang="de-DE" sz="1600" dirty="0" smtClean="0">
                <a:solidFill>
                  <a:schemeClr val="bg1"/>
                </a:solidFill>
              </a:rPr>
              <a:t>, in der ihr entscheidet, wieviel ihr von eurem Budget in die gemeinsame/öffentliche Kasse investieren wollt:</a:t>
            </a:r>
          </a:p>
          <a:p>
            <a:pPr marL="715963" lvl="4" indent="-273050" eaLnBrk="1" hangingPunct="1">
              <a:buFont typeface="Symbol" panose="05050102010706020507" pitchFamily="18" charset="2"/>
              <a:buChar char="-"/>
              <a:defRPr/>
            </a:pPr>
            <a:r>
              <a:rPr lang="de-DE" sz="1600" dirty="0" smtClean="0">
                <a:solidFill>
                  <a:schemeClr val="bg1"/>
                </a:solidFill>
              </a:rPr>
              <a:t>Ihr </a:t>
            </a:r>
            <a:r>
              <a:rPr lang="de-DE" sz="1600" dirty="0">
                <a:solidFill>
                  <a:schemeClr val="bg1"/>
                </a:solidFill>
              </a:rPr>
              <a:t>könnt </a:t>
            </a:r>
            <a:r>
              <a:rPr lang="de-DE" sz="1600" dirty="0" smtClean="0">
                <a:solidFill>
                  <a:schemeClr val="bg1"/>
                </a:solidFill>
              </a:rPr>
              <a:t>nur in ganzen Euro zwischen 0 € </a:t>
            </a:r>
            <a:r>
              <a:rPr lang="de-DE" sz="1600" dirty="0">
                <a:solidFill>
                  <a:schemeClr val="bg1"/>
                </a:solidFill>
              </a:rPr>
              <a:t>und </a:t>
            </a:r>
            <a:r>
              <a:rPr lang="de-DE" sz="1600" dirty="0" smtClean="0">
                <a:solidFill>
                  <a:schemeClr val="bg1"/>
                </a:solidFill>
              </a:rPr>
              <a:t>10 € </a:t>
            </a:r>
            <a:r>
              <a:rPr lang="de-DE" sz="1600" dirty="0">
                <a:solidFill>
                  <a:schemeClr val="bg1"/>
                </a:solidFill>
              </a:rPr>
              <a:t>investieren</a:t>
            </a:r>
            <a:r>
              <a:rPr lang="de-DE" sz="1600" dirty="0" smtClean="0">
                <a:solidFill>
                  <a:schemeClr val="bg1"/>
                </a:solidFill>
              </a:rPr>
              <a:t>.</a:t>
            </a:r>
          </a:p>
          <a:p>
            <a:pPr marL="715963" lvl="4" indent="-273050" eaLnBrk="1" hangingPunct="1">
              <a:buFont typeface="Symbol" panose="05050102010706020507" pitchFamily="18" charset="2"/>
              <a:buChar char="-"/>
              <a:defRPr/>
            </a:pPr>
            <a:r>
              <a:rPr lang="de-DE" sz="1600" dirty="0" smtClean="0">
                <a:solidFill>
                  <a:schemeClr val="bg1"/>
                </a:solidFill>
              </a:rPr>
              <a:t>Schreibt den gewählten Betrag auf einen Notizzettel und werft diesen gefaltet in die öffentliche Kasse.</a:t>
            </a:r>
          </a:p>
          <a:p>
            <a:pPr marL="715963" lvl="4" indent="-273050" eaLnBrk="1" hangingPunct="1">
              <a:buFont typeface="Symbol" panose="05050102010706020507" pitchFamily="18" charset="2"/>
              <a:buChar char="-"/>
              <a:defRPr/>
            </a:pPr>
            <a:r>
              <a:rPr lang="de-DE" sz="1600" dirty="0" smtClean="0">
                <a:solidFill>
                  <a:schemeClr val="bg1"/>
                </a:solidFill>
              </a:rPr>
              <a:t>Tragt den investierten Betrag in das Protokollblatt, Spalte 3 ein.</a:t>
            </a:r>
          </a:p>
          <a:p>
            <a:pPr marL="442913" lvl="4" eaLnBrk="1" hangingPunct="1">
              <a:defRPr/>
            </a:pPr>
            <a:endParaRPr lang="de-DE" sz="800" dirty="0">
              <a:solidFill>
                <a:schemeClr val="bg1"/>
              </a:solidFill>
            </a:endParaRPr>
          </a:p>
          <a:p>
            <a:pPr marL="444500" lvl="3" indent="-355600" eaLnBrk="1" hangingPunct="1">
              <a:buFont typeface="Arial" panose="020B0604020202020204" pitchFamily="34" charset="0"/>
              <a:buChar char="•"/>
              <a:defRPr/>
            </a:pPr>
            <a:r>
              <a:rPr lang="de-DE" sz="1600" dirty="0" smtClean="0">
                <a:solidFill>
                  <a:schemeClr val="bg1"/>
                </a:solidFill>
              </a:rPr>
              <a:t>Nachdem alle Zettel abgegeben wurden, rechnet die Lehrkraft alle investierten Beträge zusammen. Diese Summe erhöht die Lehrkraft um </a:t>
            </a:r>
            <a:r>
              <a:rPr lang="de-DE" sz="1600" dirty="0" smtClean="0">
                <a:solidFill>
                  <a:schemeClr val="bg1"/>
                </a:solidFill>
              </a:rPr>
              <a:t>20 Prozent.</a:t>
            </a:r>
            <a:endParaRPr lang="de-DE" sz="1600" dirty="0" smtClean="0">
              <a:solidFill>
                <a:schemeClr val="bg1"/>
              </a:solidFill>
            </a:endParaRPr>
          </a:p>
          <a:p>
            <a:pPr marL="88900" lvl="3" eaLnBrk="1" hangingPunct="1">
              <a:defRPr/>
            </a:pPr>
            <a:endParaRPr lang="de-DE" sz="800" dirty="0" smtClean="0">
              <a:solidFill>
                <a:schemeClr val="bg1"/>
              </a:solidFill>
            </a:endParaRPr>
          </a:p>
          <a:p>
            <a:pPr marL="444500" lvl="3" indent="-355600" eaLnBrk="1" hangingPunct="1">
              <a:buFont typeface="Arial" panose="020B0604020202020204" pitchFamily="34" charset="0"/>
              <a:buChar char="•"/>
              <a:defRPr/>
            </a:pPr>
            <a:r>
              <a:rPr lang="de-DE" sz="1600" dirty="0" smtClean="0">
                <a:solidFill>
                  <a:schemeClr val="bg1"/>
                </a:solidFill>
              </a:rPr>
              <a:t>In der </a:t>
            </a:r>
            <a:r>
              <a:rPr lang="de-DE" sz="1600" b="1" u="sng" dirty="0" smtClean="0">
                <a:solidFill>
                  <a:schemeClr val="bg1"/>
                </a:solidFill>
              </a:rPr>
              <a:t>Auszahlungsphase</a:t>
            </a:r>
            <a:r>
              <a:rPr lang="de-DE" sz="1600" dirty="0" smtClean="0">
                <a:solidFill>
                  <a:schemeClr val="bg1"/>
                </a:solidFill>
              </a:rPr>
              <a:t> teilt die Lehrkraft den gesamten Investitionsbetrag inklusive des Erhöhungsbetrags von </a:t>
            </a:r>
            <a:r>
              <a:rPr lang="de-DE" sz="1600" dirty="0" smtClean="0">
                <a:solidFill>
                  <a:schemeClr val="bg1"/>
                </a:solidFill>
              </a:rPr>
              <a:t>20 Prozent </a:t>
            </a:r>
            <a:r>
              <a:rPr lang="de-DE" sz="1600" dirty="0" smtClean="0">
                <a:solidFill>
                  <a:schemeClr val="bg1"/>
                </a:solidFill>
              </a:rPr>
              <a:t>durch die Anzahl der </a:t>
            </a:r>
            <a:r>
              <a:rPr lang="de-DE" sz="1600" dirty="0" smtClean="0">
                <a:solidFill>
                  <a:schemeClr val="bg1"/>
                </a:solidFill>
              </a:rPr>
              <a:t>Schüler*innen </a:t>
            </a:r>
            <a:r>
              <a:rPr lang="de-DE" sz="1600" dirty="0" smtClean="0">
                <a:solidFill>
                  <a:schemeClr val="bg1"/>
                </a:solidFill>
              </a:rPr>
              <a:t>und gibt den Betrag bekannt. </a:t>
            </a:r>
          </a:p>
          <a:p>
            <a:pPr marL="901700" lvl="4" indent="-458788" defTabSz="442913" eaLnBrk="1" hangingPunct="1">
              <a:buFont typeface="Symbol" panose="05050102010706020507" pitchFamily="18" charset="2"/>
              <a:buChar char="-"/>
              <a:defRPr/>
            </a:pPr>
            <a:r>
              <a:rPr lang="de-DE" sz="1600" dirty="0" smtClean="0">
                <a:solidFill>
                  <a:schemeClr val="bg1"/>
                </a:solidFill>
              </a:rPr>
              <a:t>Ihr tragt diesen Auszahlungsbetrag in das Protokollblatt, Spalte 5 ein.</a:t>
            </a:r>
            <a:endParaRPr lang="de-DE" sz="1600" dirty="0">
              <a:solidFill>
                <a:schemeClr val="bg1"/>
              </a:solidFill>
            </a:endParaRPr>
          </a:p>
        </p:txBody>
      </p:sp>
      <p:sp>
        <p:nvSpPr>
          <p:cNvPr id="2" name="Foliennummernplatzhalter 1"/>
          <p:cNvSpPr>
            <a:spLocks noGrp="1"/>
          </p:cNvSpPr>
          <p:nvPr>
            <p:ph type="sldNum" sz="quarter" idx="12"/>
          </p:nvPr>
        </p:nvSpPr>
        <p:spPr/>
        <p:txBody>
          <a:bodyPr/>
          <a:lstStyle/>
          <a:p>
            <a:fld id="{CAD4A97C-D38B-4E87-AD4F-E8369B543530}" type="slidenum">
              <a:rPr lang="de-DE" altLang="de-DE" smtClean="0"/>
              <a:pPr/>
              <a:t>4</a:t>
            </a:fld>
            <a:endParaRPr lang="de-DE" altLang="de-DE"/>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2" cstate="print"/>
          <a:srcRect/>
          <a:stretch>
            <a:fillRect/>
          </a:stretch>
        </p:blipFill>
        <p:spPr bwMode="auto">
          <a:xfrm>
            <a:off x="0" y="0"/>
            <a:ext cx="9359900" cy="7073900"/>
          </a:xfrm>
          <a:prstGeom prst="rect">
            <a:avLst/>
          </a:prstGeom>
          <a:noFill/>
          <a:ln w="9525">
            <a:noFill/>
            <a:miter lim="800000"/>
            <a:headEnd/>
            <a:tailEnd/>
          </a:ln>
        </p:spPr>
      </p:pic>
      <p:sp>
        <p:nvSpPr>
          <p:cNvPr id="4" name="Textfeld 3"/>
          <p:cNvSpPr txBox="1"/>
          <p:nvPr/>
        </p:nvSpPr>
        <p:spPr>
          <a:xfrm>
            <a:off x="2555776" y="1774557"/>
            <a:ext cx="6588224" cy="646331"/>
          </a:xfrm>
          <a:prstGeom prst="rect">
            <a:avLst/>
          </a:prstGeom>
          <a:noFill/>
        </p:spPr>
        <p:txBody>
          <a:bodyPr wrap="square" rtlCol="0">
            <a:spAutoFit/>
          </a:bodyPr>
          <a:lstStyle/>
          <a:p>
            <a:r>
              <a:rPr lang="de-DE" sz="3600" b="1" dirty="0" smtClean="0">
                <a:solidFill>
                  <a:schemeClr val="bg1"/>
                </a:solidFill>
                <a:latin typeface="Myriad Pro Cond"/>
                <a:cs typeface="Myriad Pro Cond"/>
              </a:rPr>
              <a:t>Beispiel</a:t>
            </a:r>
            <a:endParaRPr lang="de-DE" sz="3600" dirty="0"/>
          </a:p>
        </p:txBody>
      </p:sp>
      <p:sp>
        <p:nvSpPr>
          <p:cNvPr id="5" name="Textfeld 4"/>
          <p:cNvSpPr txBox="1"/>
          <p:nvPr/>
        </p:nvSpPr>
        <p:spPr>
          <a:xfrm>
            <a:off x="683568" y="2664105"/>
            <a:ext cx="7488832" cy="3693319"/>
          </a:xfrm>
          <a:prstGeom prst="rect">
            <a:avLst/>
          </a:prstGeom>
          <a:noFill/>
        </p:spPr>
        <p:txBody>
          <a:bodyPr wrap="square" rtlCol="0">
            <a:spAutoFit/>
          </a:bodyPr>
          <a:lstStyle/>
          <a:p>
            <a:pPr marL="444500" lvl="3" indent="-355600" eaLnBrk="1" hangingPunct="1">
              <a:defRPr/>
            </a:pPr>
            <a:r>
              <a:rPr lang="de-DE" dirty="0">
                <a:solidFill>
                  <a:schemeClr val="bg1"/>
                </a:solidFill>
              </a:rPr>
              <a:t>Es nehmen drei </a:t>
            </a:r>
            <a:r>
              <a:rPr lang="de-DE" dirty="0" smtClean="0">
                <a:solidFill>
                  <a:schemeClr val="bg1"/>
                </a:solidFill>
              </a:rPr>
              <a:t>Schüler*innen </a:t>
            </a:r>
            <a:r>
              <a:rPr lang="de-DE" dirty="0">
                <a:solidFill>
                  <a:schemeClr val="bg1"/>
                </a:solidFill>
              </a:rPr>
              <a:t>an dem Spiel teil. </a:t>
            </a:r>
            <a:endParaRPr lang="de-DE" dirty="0" smtClean="0">
              <a:solidFill>
                <a:schemeClr val="bg1"/>
              </a:solidFill>
            </a:endParaRPr>
          </a:p>
          <a:p>
            <a:pPr marL="92075" lvl="3" indent="-3175" eaLnBrk="1" hangingPunct="1">
              <a:defRPr/>
            </a:pPr>
            <a:r>
              <a:rPr lang="de-DE" dirty="0" smtClean="0">
                <a:solidFill>
                  <a:schemeClr val="bg1"/>
                </a:solidFill>
              </a:rPr>
              <a:t>Der*die </a:t>
            </a:r>
            <a:r>
              <a:rPr lang="de-DE" dirty="0">
                <a:solidFill>
                  <a:schemeClr val="bg1"/>
                </a:solidFill>
              </a:rPr>
              <a:t>erste </a:t>
            </a:r>
            <a:r>
              <a:rPr lang="de-DE" dirty="0" smtClean="0">
                <a:solidFill>
                  <a:schemeClr val="bg1"/>
                </a:solidFill>
              </a:rPr>
              <a:t>Schüler*in </a:t>
            </a:r>
            <a:r>
              <a:rPr lang="de-DE" dirty="0" smtClean="0">
                <a:solidFill>
                  <a:schemeClr val="bg1"/>
                </a:solidFill>
              </a:rPr>
              <a:t>investiert 	   	  0,00 €.</a:t>
            </a:r>
          </a:p>
          <a:p>
            <a:pPr marL="92075" lvl="3" indent="-3175" eaLnBrk="1" hangingPunct="1">
              <a:defRPr/>
            </a:pPr>
            <a:r>
              <a:rPr lang="de-DE" dirty="0" smtClean="0">
                <a:solidFill>
                  <a:schemeClr val="bg1"/>
                </a:solidFill>
              </a:rPr>
              <a:t>Der*die </a:t>
            </a:r>
            <a:r>
              <a:rPr lang="de-DE" dirty="0" smtClean="0">
                <a:solidFill>
                  <a:schemeClr val="bg1"/>
                </a:solidFill>
              </a:rPr>
              <a:t>zweite </a:t>
            </a:r>
            <a:r>
              <a:rPr lang="de-DE" dirty="0" smtClean="0">
                <a:solidFill>
                  <a:schemeClr val="bg1"/>
                </a:solidFill>
              </a:rPr>
              <a:t>Schüler*in </a:t>
            </a:r>
            <a:r>
              <a:rPr lang="de-DE" dirty="0">
                <a:solidFill>
                  <a:schemeClr val="bg1"/>
                </a:solidFill>
              </a:rPr>
              <a:t>investiert </a:t>
            </a:r>
            <a:r>
              <a:rPr lang="de-DE" dirty="0" smtClean="0">
                <a:solidFill>
                  <a:schemeClr val="bg1"/>
                </a:solidFill>
              </a:rPr>
              <a:t>	  5,00 €.</a:t>
            </a:r>
          </a:p>
          <a:p>
            <a:pPr marL="92075" lvl="3" indent="-3175" eaLnBrk="1" hangingPunct="1">
              <a:defRPr/>
            </a:pPr>
            <a:r>
              <a:rPr lang="de-DE" dirty="0" smtClean="0">
                <a:solidFill>
                  <a:schemeClr val="bg1"/>
                </a:solidFill>
              </a:rPr>
              <a:t>Der*die </a:t>
            </a:r>
            <a:r>
              <a:rPr lang="de-DE" dirty="0" smtClean="0">
                <a:solidFill>
                  <a:schemeClr val="bg1"/>
                </a:solidFill>
              </a:rPr>
              <a:t>dritte </a:t>
            </a:r>
            <a:r>
              <a:rPr lang="de-DE" dirty="0" smtClean="0">
                <a:solidFill>
                  <a:schemeClr val="bg1"/>
                </a:solidFill>
              </a:rPr>
              <a:t>Schüler*in </a:t>
            </a:r>
            <a:r>
              <a:rPr lang="de-DE" dirty="0">
                <a:solidFill>
                  <a:schemeClr val="bg1"/>
                </a:solidFill>
              </a:rPr>
              <a:t>investiert </a:t>
            </a:r>
            <a:r>
              <a:rPr lang="de-DE" dirty="0" smtClean="0">
                <a:solidFill>
                  <a:schemeClr val="bg1"/>
                </a:solidFill>
              </a:rPr>
              <a:t>	 	10,00 </a:t>
            </a:r>
            <a:r>
              <a:rPr lang="de-DE" dirty="0">
                <a:solidFill>
                  <a:schemeClr val="bg1"/>
                </a:solidFill>
              </a:rPr>
              <a:t>€</a:t>
            </a:r>
            <a:r>
              <a:rPr lang="de-DE" dirty="0" smtClean="0">
                <a:solidFill>
                  <a:schemeClr val="bg1"/>
                </a:solidFill>
              </a:rPr>
              <a:t>.</a:t>
            </a:r>
          </a:p>
          <a:p>
            <a:pPr marL="92075" lvl="3" indent="-3175" eaLnBrk="1" hangingPunct="1">
              <a:defRPr/>
            </a:pPr>
            <a:endParaRPr lang="de-DE" dirty="0" smtClean="0">
              <a:solidFill>
                <a:schemeClr val="bg1"/>
              </a:solidFill>
            </a:endParaRPr>
          </a:p>
          <a:p>
            <a:pPr marL="444500" lvl="3" indent="-355600" eaLnBrk="1" hangingPunct="1">
              <a:buFont typeface="Wingdings" pitchFamily="2" charset="2"/>
              <a:buChar char="è"/>
              <a:defRPr/>
            </a:pPr>
            <a:r>
              <a:rPr lang="de-DE" dirty="0" smtClean="0">
                <a:solidFill>
                  <a:schemeClr val="bg1"/>
                </a:solidFill>
              </a:rPr>
              <a:t>Damit </a:t>
            </a:r>
            <a:r>
              <a:rPr lang="de-DE" dirty="0">
                <a:solidFill>
                  <a:schemeClr val="bg1"/>
                </a:solidFill>
              </a:rPr>
              <a:t>wurden insgesamt 15,00 € gesammelt</a:t>
            </a:r>
            <a:r>
              <a:rPr lang="de-DE" dirty="0" smtClean="0">
                <a:solidFill>
                  <a:schemeClr val="bg1"/>
                </a:solidFill>
              </a:rPr>
              <a:t>.</a:t>
            </a:r>
          </a:p>
          <a:p>
            <a:pPr marL="444500" lvl="3" indent="-355600" eaLnBrk="1" hangingPunct="1">
              <a:buFont typeface="Wingdings" pitchFamily="2" charset="2"/>
              <a:buChar char="è"/>
              <a:defRPr/>
            </a:pPr>
            <a:endParaRPr lang="de-DE" dirty="0" smtClean="0">
              <a:solidFill>
                <a:schemeClr val="bg1"/>
              </a:solidFill>
            </a:endParaRPr>
          </a:p>
          <a:p>
            <a:pPr marL="444500" lvl="3" indent="-355600" eaLnBrk="1" hangingPunct="1">
              <a:buFont typeface="Wingdings" pitchFamily="2" charset="2"/>
              <a:buChar char="è"/>
              <a:defRPr/>
            </a:pPr>
            <a:r>
              <a:rPr lang="de-DE" dirty="0" smtClean="0">
                <a:solidFill>
                  <a:schemeClr val="bg1"/>
                </a:solidFill>
              </a:rPr>
              <a:t>Die </a:t>
            </a:r>
            <a:r>
              <a:rPr lang="de-DE" dirty="0">
                <a:solidFill>
                  <a:schemeClr val="bg1"/>
                </a:solidFill>
              </a:rPr>
              <a:t>Lehrkraft erhöht diesen Betrag um </a:t>
            </a:r>
            <a:r>
              <a:rPr lang="de-DE" dirty="0" smtClean="0">
                <a:solidFill>
                  <a:schemeClr val="bg1"/>
                </a:solidFill>
              </a:rPr>
              <a:t>20 Prozent, </a:t>
            </a:r>
            <a:r>
              <a:rPr lang="de-DE" dirty="0">
                <a:solidFill>
                  <a:schemeClr val="bg1"/>
                </a:solidFill>
              </a:rPr>
              <a:t>also um </a:t>
            </a:r>
            <a:r>
              <a:rPr lang="de-DE" dirty="0" smtClean="0">
                <a:solidFill>
                  <a:schemeClr val="bg1"/>
                </a:solidFill>
              </a:rPr>
              <a:t>3,00 € auf 18,00 €. </a:t>
            </a:r>
          </a:p>
          <a:p>
            <a:pPr marL="444500" lvl="3" indent="-355600" eaLnBrk="1" hangingPunct="1">
              <a:buFont typeface="Wingdings" pitchFamily="2" charset="2"/>
              <a:buChar char="è"/>
              <a:defRPr/>
            </a:pPr>
            <a:endParaRPr lang="de-DE" dirty="0" smtClean="0">
              <a:solidFill>
                <a:schemeClr val="bg1"/>
              </a:solidFill>
            </a:endParaRPr>
          </a:p>
          <a:p>
            <a:pPr marL="444500" lvl="3" indent="-355600" eaLnBrk="1" hangingPunct="1">
              <a:buFont typeface="Wingdings" pitchFamily="2" charset="2"/>
              <a:buChar char="è"/>
              <a:defRPr/>
            </a:pPr>
            <a:r>
              <a:rPr lang="de-DE" dirty="0" smtClean="0">
                <a:solidFill>
                  <a:schemeClr val="bg1"/>
                </a:solidFill>
              </a:rPr>
              <a:t>Die 18,00 </a:t>
            </a:r>
            <a:r>
              <a:rPr lang="de-DE" dirty="0">
                <a:solidFill>
                  <a:schemeClr val="bg1"/>
                </a:solidFill>
              </a:rPr>
              <a:t>€ </a:t>
            </a:r>
            <a:r>
              <a:rPr lang="de-DE" dirty="0" smtClean="0">
                <a:solidFill>
                  <a:schemeClr val="bg1"/>
                </a:solidFill>
              </a:rPr>
              <a:t>werden unter den drei </a:t>
            </a:r>
            <a:r>
              <a:rPr lang="de-DE" dirty="0" smtClean="0">
                <a:solidFill>
                  <a:schemeClr val="bg1"/>
                </a:solidFill>
              </a:rPr>
              <a:t>Spieler*innen </a:t>
            </a:r>
            <a:r>
              <a:rPr lang="de-DE" dirty="0" smtClean="0">
                <a:solidFill>
                  <a:schemeClr val="bg1"/>
                </a:solidFill>
              </a:rPr>
              <a:t>aufgeteilt.</a:t>
            </a:r>
          </a:p>
          <a:p>
            <a:pPr marL="444500" lvl="3" indent="-355600" eaLnBrk="1" hangingPunct="1">
              <a:buFont typeface="Wingdings" pitchFamily="2" charset="2"/>
              <a:buChar char="è"/>
              <a:defRPr/>
            </a:pPr>
            <a:endParaRPr lang="de-DE" dirty="0" smtClean="0">
              <a:solidFill>
                <a:schemeClr val="bg1"/>
              </a:solidFill>
            </a:endParaRPr>
          </a:p>
          <a:p>
            <a:pPr marL="444500" lvl="3" indent="-355600" eaLnBrk="1" hangingPunct="1">
              <a:buFont typeface="Wingdings" pitchFamily="2" charset="2"/>
              <a:buChar char="è"/>
              <a:defRPr/>
            </a:pPr>
            <a:r>
              <a:rPr lang="de-DE" dirty="0" smtClean="0">
                <a:solidFill>
                  <a:schemeClr val="bg1"/>
                </a:solidFill>
              </a:rPr>
              <a:t>Jede*r Schüler*in </a:t>
            </a:r>
            <a:r>
              <a:rPr lang="de-DE" dirty="0" smtClean="0">
                <a:solidFill>
                  <a:schemeClr val="bg1"/>
                </a:solidFill>
              </a:rPr>
              <a:t>erhält </a:t>
            </a:r>
            <a:r>
              <a:rPr lang="de-DE" dirty="0">
                <a:solidFill>
                  <a:schemeClr val="bg1"/>
                </a:solidFill>
              </a:rPr>
              <a:t>aus dem gemeinsamen Topf 6,00 €</a:t>
            </a:r>
            <a:r>
              <a:rPr lang="de-DE" dirty="0" smtClean="0">
                <a:solidFill>
                  <a:schemeClr val="bg1"/>
                </a:solidFill>
              </a:rPr>
              <a:t>.</a:t>
            </a:r>
          </a:p>
        </p:txBody>
      </p:sp>
      <p:sp>
        <p:nvSpPr>
          <p:cNvPr id="2" name="Foliennummernplatzhalter 1"/>
          <p:cNvSpPr>
            <a:spLocks noGrp="1"/>
          </p:cNvSpPr>
          <p:nvPr>
            <p:ph type="sldNum" sz="quarter" idx="12"/>
          </p:nvPr>
        </p:nvSpPr>
        <p:spPr/>
        <p:txBody>
          <a:bodyPr/>
          <a:lstStyle/>
          <a:p>
            <a:fld id="{CAD4A97C-D38B-4E87-AD4F-E8369B543530}" type="slidenum">
              <a:rPr lang="de-DE" altLang="de-DE" smtClean="0"/>
              <a:pPr/>
              <a:t>5</a:t>
            </a:fld>
            <a:endParaRPr lang="de-DE" altLang="de-DE"/>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2" cstate="print"/>
          <a:srcRect/>
          <a:stretch>
            <a:fillRect/>
          </a:stretch>
        </p:blipFill>
        <p:spPr bwMode="auto">
          <a:xfrm>
            <a:off x="0" y="0"/>
            <a:ext cx="9359900" cy="7073900"/>
          </a:xfrm>
          <a:prstGeom prst="rect">
            <a:avLst/>
          </a:prstGeom>
          <a:noFill/>
          <a:ln w="9525">
            <a:noFill/>
            <a:miter lim="800000"/>
            <a:headEnd/>
            <a:tailEnd/>
          </a:ln>
        </p:spPr>
      </p:pic>
      <p:sp>
        <p:nvSpPr>
          <p:cNvPr id="4" name="Textfeld 3"/>
          <p:cNvSpPr txBox="1"/>
          <p:nvPr/>
        </p:nvSpPr>
        <p:spPr>
          <a:xfrm>
            <a:off x="2555776" y="1774557"/>
            <a:ext cx="6588224" cy="646331"/>
          </a:xfrm>
          <a:prstGeom prst="rect">
            <a:avLst/>
          </a:prstGeom>
          <a:noFill/>
        </p:spPr>
        <p:txBody>
          <a:bodyPr wrap="square" rtlCol="0">
            <a:spAutoFit/>
          </a:bodyPr>
          <a:lstStyle/>
          <a:p>
            <a:r>
              <a:rPr lang="de-DE" sz="3600" b="1" dirty="0" smtClean="0">
                <a:solidFill>
                  <a:schemeClr val="bg1"/>
                </a:solidFill>
                <a:latin typeface="Myriad Pro Cond"/>
                <a:cs typeface="Myriad Pro Cond"/>
              </a:rPr>
              <a:t>Beispiel</a:t>
            </a:r>
            <a:endParaRPr lang="de-DE" sz="3600" dirty="0"/>
          </a:p>
        </p:txBody>
      </p:sp>
      <p:sp>
        <p:nvSpPr>
          <p:cNvPr id="2" name="Foliennummernplatzhalter 1"/>
          <p:cNvSpPr>
            <a:spLocks noGrp="1"/>
          </p:cNvSpPr>
          <p:nvPr>
            <p:ph type="sldNum" sz="quarter" idx="12"/>
          </p:nvPr>
        </p:nvSpPr>
        <p:spPr/>
        <p:txBody>
          <a:bodyPr/>
          <a:lstStyle/>
          <a:p>
            <a:fld id="{CAD4A97C-D38B-4E87-AD4F-E8369B543530}" type="slidenum">
              <a:rPr lang="de-DE" altLang="de-DE" smtClean="0"/>
              <a:pPr/>
              <a:t>6</a:t>
            </a:fld>
            <a:endParaRPr lang="de-DE" altLang="de-DE"/>
          </a:p>
        </p:txBody>
      </p:sp>
      <p:graphicFrame>
        <p:nvGraphicFramePr>
          <p:cNvPr id="5" name="Tabelle 4"/>
          <p:cNvGraphicFramePr>
            <a:graphicFrameLocks noGrp="1"/>
          </p:cNvGraphicFramePr>
          <p:nvPr>
            <p:extLst>
              <p:ext uri="{D42A27DB-BD31-4B8C-83A1-F6EECF244321}">
                <p14:modId xmlns:p14="http://schemas.microsoft.com/office/powerpoint/2010/main" val="4086229206"/>
              </p:ext>
            </p:extLst>
          </p:nvPr>
        </p:nvGraphicFramePr>
        <p:xfrm>
          <a:off x="1010998" y="3065145"/>
          <a:ext cx="7337903" cy="2981638"/>
        </p:xfrm>
        <a:graphic>
          <a:graphicData uri="http://schemas.openxmlformats.org/drawingml/2006/table">
            <a:tbl>
              <a:tblPr firstRow="1" firstCol="1" bandRow="1">
                <a:tableStyleId>{00A15C55-8517-42AA-B614-E9B94910E393}</a:tableStyleId>
              </a:tblPr>
              <a:tblGrid>
                <a:gridCol w="1201776"/>
                <a:gridCol w="1201776"/>
                <a:gridCol w="1201776"/>
                <a:gridCol w="1202660"/>
                <a:gridCol w="1276887"/>
                <a:gridCol w="1253028"/>
              </a:tblGrid>
              <a:tr h="318700">
                <a:tc>
                  <a:txBody>
                    <a:bodyPr/>
                    <a:lstStyle/>
                    <a:p>
                      <a:pPr algn="ctr">
                        <a:spcAft>
                          <a:spcPts val="0"/>
                        </a:spcAft>
                      </a:pPr>
                      <a:r>
                        <a:rPr lang="de-DE" sz="1200" dirty="0">
                          <a:effectLst/>
                          <a:latin typeface="Arial" panose="020B0604020202020204" pitchFamily="34" charset="0"/>
                          <a:cs typeface="Arial" panose="020B0604020202020204" pitchFamily="34" charset="0"/>
                        </a:rPr>
                        <a:t>(1)</a:t>
                      </a:r>
                      <a:endParaRPr lang="de-DE" sz="12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solidFill>
                      <a:srgbClr val="604A7B"/>
                    </a:solidFill>
                  </a:tcPr>
                </a:tc>
                <a:tc>
                  <a:txBody>
                    <a:bodyPr/>
                    <a:lstStyle/>
                    <a:p>
                      <a:pPr algn="ctr">
                        <a:spcAft>
                          <a:spcPts val="0"/>
                        </a:spcAft>
                      </a:pPr>
                      <a:r>
                        <a:rPr lang="de-DE" sz="1200" dirty="0">
                          <a:effectLst/>
                          <a:latin typeface="Arial" panose="020B0604020202020204" pitchFamily="34" charset="0"/>
                          <a:cs typeface="Arial" panose="020B0604020202020204" pitchFamily="34" charset="0"/>
                        </a:rPr>
                        <a:t>(2)</a:t>
                      </a:r>
                      <a:endParaRPr lang="de-DE" sz="12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solidFill>
                      <a:srgbClr val="604A7B"/>
                    </a:solidFill>
                  </a:tcPr>
                </a:tc>
                <a:tc>
                  <a:txBody>
                    <a:bodyPr/>
                    <a:lstStyle/>
                    <a:p>
                      <a:pPr algn="ctr">
                        <a:spcAft>
                          <a:spcPts val="0"/>
                        </a:spcAft>
                      </a:pPr>
                      <a:r>
                        <a:rPr lang="de-DE" sz="1200" dirty="0">
                          <a:effectLst/>
                          <a:latin typeface="Arial" panose="020B0604020202020204" pitchFamily="34" charset="0"/>
                          <a:cs typeface="Arial" panose="020B0604020202020204" pitchFamily="34" charset="0"/>
                        </a:rPr>
                        <a:t>(3)</a:t>
                      </a:r>
                      <a:endParaRPr lang="de-DE" sz="12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solidFill>
                      <a:srgbClr val="604A7B"/>
                    </a:solidFill>
                  </a:tcPr>
                </a:tc>
                <a:tc>
                  <a:txBody>
                    <a:bodyPr/>
                    <a:lstStyle/>
                    <a:p>
                      <a:pPr algn="ctr">
                        <a:spcAft>
                          <a:spcPts val="0"/>
                        </a:spcAft>
                      </a:pPr>
                      <a:r>
                        <a:rPr lang="de-DE" sz="1200" dirty="0">
                          <a:effectLst/>
                          <a:latin typeface="Arial" panose="020B0604020202020204" pitchFamily="34" charset="0"/>
                          <a:cs typeface="Arial" panose="020B0604020202020204" pitchFamily="34" charset="0"/>
                        </a:rPr>
                        <a:t>(4)</a:t>
                      </a:r>
                      <a:endParaRPr lang="de-DE" sz="12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solidFill>
                      <a:srgbClr val="604A7B"/>
                    </a:solidFill>
                  </a:tcPr>
                </a:tc>
                <a:tc>
                  <a:txBody>
                    <a:bodyPr/>
                    <a:lstStyle/>
                    <a:p>
                      <a:pPr algn="ctr">
                        <a:spcAft>
                          <a:spcPts val="0"/>
                        </a:spcAft>
                      </a:pPr>
                      <a:r>
                        <a:rPr lang="de-DE" sz="1200" dirty="0">
                          <a:effectLst/>
                          <a:latin typeface="Arial" panose="020B0604020202020204" pitchFamily="34" charset="0"/>
                          <a:cs typeface="Arial" panose="020B0604020202020204" pitchFamily="34" charset="0"/>
                        </a:rPr>
                        <a:t>(5)</a:t>
                      </a:r>
                      <a:endParaRPr lang="de-DE" sz="12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solidFill>
                      <a:srgbClr val="604A7B"/>
                    </a:solidFill>
                  </a:tcPr>
                </a:tc>
                <a:tc>
                  <a:txBody>
                    <a:bodyPr/>
                    <a:lstStyle/>
                    <a:p>
                      <a:pPr algn="ctr">
                        <a:spcAft>
                          <a:spcPts val="0"/>
                        </a:spcAft>
                      </a:pPr>
                      <a:r>
                        <a:rPr lang="de-DE" sz="1200" dirty="0">
                          <a:effectLst/>
                          <a:latin typeface="Arial" panose="020B0604020202020204" pitchFamily="34" charset="0"/>
                          <a:cs typeface="Arial" panose="020B0604020202020204" pitchFamily="34" charset="0"/>
                        </a:rPr>
                        <a:t>(6)</a:t>
                      </a:r>
                      <a:endParaRPr lang="de-DE" sz="12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solidFill>
                      <a:srgbClr val="604A7B"/>
                    </a:solidFill>
                  </a:tcPr>
                </a:tc>
              </a:tr>
              <a:tr h="689412">
                <a:tc>
                  <a:txBody>
                    <a:bodyPr/>
                    <a:lstStyle/>
                    <a:p>
                      <a:pPr algn="ctr">
                        <a:spcAft>
                          <a:spcPts val="0"/>
                        </a:spcAft>
                      </a:pPr>
                      <a:r>
                        <a:rPr lang="de-DE" sz="1200" dirty="0">
                          <a:effectLst/>
                          <a:latin typeface="Arial" panose="020B0604020202020204" pitchFamily="34" charset="0"/>
                          <a:cs typeface="Arial" panose="020B0604020202020204" pitchFamily="34" charset="0"/>
                        </a:rPr>
                        <a:t>Schüler*in</a:t>
                      </a:r>
                      <a:endParaRPr lang="de-DE" sz="12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solidFill>
                      <a:srgbClr val="604A7B"/>
                    </a:solidFill>
                  </a:tcPr>
                </a:tc>
                <a:tc>
                  <a:txBody>
                    <a:bodyPr/>
                    <a:lstStyle/>
                    <a:p>
                      <a:pPr algn="ctr">
                        <a:spcAft>
                          <a:spcPts val="0"/>
                        </a:spcAft>
                      </a:pPr>
                      <a:r>
                        <a:rPr lang="de-DE" sz="1200" b="0" dirty="0">
                          <a:solidFill>
                            <a:schemeClr val="bg1"/>
                          </a:solidFill>
                          <a:effectLst/>
                          <a:latin typeface="Arial" panose="020B0604020202020204" pitchFamily="34" charset="0"/>
                          <a:cs typeface="Arial" panose="020B0604020202020204" pitchFamily="34" charset="0"/>
                        </a:rPr>
                        <a:t>vorhandener </a:t>
                      </a:r>
                    </a:p>
                    <a:p>
                      <a:pPr algn="ctr">
                        <a:spcAft>
                          <a:spcPts val="0"/>
                        </a:spcAft>
                      </a:pPr>
                      <a:r>
                        <a:rPr lang="de-DE" sz="1200" b="0" dirty="0">
                          <a:solidFill>
                            <a:schemeClr val="bg1"/>
                          </a:solidFill>
                          <a:effectLst/>
                          <a:latin typeface="Arial" panose="020B0604020202020204" pitchFamily="34" charset="0"/>
                          <a:cs typeface="Arial" panose="020B0604020202020204" pitchFamily="34" charset="0"/>
                        </a:rPr>
                        <a:t>Geldbetrag </a:t>
                      </a:r>
                      <a:endParaRPr lang="de-DE" sz="1200" b="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solidFill>
                      <a:srgbClr val="604A7B"/>
                    </a:solidFill>
                  </a:tcPr>
                </a:tc>
                <a:tc>
                  <a:txBody>
                    <a:bodyPr/>
                    <a:lstStyle/>
                    <a:p>
                      <a:pPr algn="ctr">
                        <a:spcAft>
                          <a:spcPts val="0"/>
                        </a:spcAft>
                      </a:pPr>
                      <a:r>
                        <a:rPr lang="de-DE" sz="1200" b="0" dirty="0">
                          <a:solidFill>
                            <a:schemeClr val="bg1"/>
                          </a:solidFill>
                          <a:effectLst/>
                          <a:latin typeface="Arial" panose="020B0604020202020204" pitchFamily="34" charset="0"/>
                          <a:cs typeface="Arial" panose="020B0604020202020204" pitchFamily="34" charset="0"/>
                        </a:rPr>
                        <a:t>investierter </a:t>
                      </a:r>
                    </a:p>
                    <a:p>
                      <a:pPr algn="ctr">
                        <a:spcAft>
                          <a:spcPts val="0"/>
                        </a:spcAft>
                      </a:pPr>
                      <a:r>
                        <a:rPr lang="de-DE" sz="1200" b="0" dirty="0">
                          <a:solidFill>
                            <a:schemeClr val="bg1"/>
                          </a:solidFill>
                          <a:effectLst/>
                          <a:latin typeface="Arial" panose="020B0604020202020204" pitchFamily="34" charset="0"/>
                          <a:cs typeface="Arial" panose="020B0604020202020204" pitchFamily="34" charset="0"/>
                        </a:rPr>
                        <a:t>Betrag </a:t>
                      </a:r>
                      <a:endParaRPr lang="de-DE" sz="1200" b="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solidFill>
                      <a:srgbClr val="604A7B"/>
                    </a:solidFill>
                  </a:tcPr>
                </a:tc>
                <a:tc>
                  <a:txBody>
                    <a:bodyPr/>
                    <a:lstStyle/>
                    <a:p>
                      <a:pPr algn="ctr">
                        <a:spcAft>
                          <a:spcPts val="0"/>
                        </a:spcAft>
                      </a:pPr>
                      <a:r>
                        <a:rPr lang="de-DE" sz="1200" b="0" dirty="0">
                          <a:solidFill>
                            <a:schemeClr val="bg1"/>
                          </a:solidFill>
                          <a:effectLst/>
                          <a:latin typeface="Arial" panose="020B0604020202020204" pitchFamily="34" charset="0"/>
                          <a:cs typeface="Arial" panose="020B0604020202020204" pitchFamily="34" charset="0"/>
                        </a:rPr>
                        <a:t>nicht investierter </a:t>
                      </a:r>
                    </a:p>
                    <a:p>
                      <a:pPr algn="ctr">
                        <a:spcAft>
                          <a:spcPts val="0"/>
                        </a:spcAft>
                      </a:pPr>
                      <a:r>
                        <a:rPr lang="de-DE" sz="1200" b="0" dirty="0">
                          <a:solidFill>
                            <a:schemeClr val="bg1"/>
                          </a:solidFill>
                          <a:effectLst/>
                          <a:latin typeface="Arial" panose="020B0604020202020204" pitchFamily="34" charset="0"/>
                          <a:cs typeface="Arial" panose="020B0604020202020204" pitchFamily="34" charset="0"/>
                        </a:rPr>
                        <a:t>Betrag</a:t>
                      </a:r>
                    </a:p>
                    <a:p>
                      <a:pPr algn="ctr">
                        <a:spcAft>
                          <a:spcPts val="0"/>
                        </a:spcAft>
                      </a:pPr>
                      <a:r>
                        <a:rPr lang="de-DE" sz="1200" b="0" dirty="0">
                          <a:solidFill>
                            <a:schemeClr val="bg1"/>
                          </a:solidFill>
                          <a:effectLst/>
                          <a:latin typeface="Arial" panose="020B0604020202020204" pitchFamily="34" charset="0"/>
                          <a:cs typeface="Arial" panose="020B0604020202020204" pitchFamily="34" charset="0"/>
                        </a:rPr>
                        <a:t>(4) = (2) - (3)</a:t>
                      </a:r>
                      <a:endParaRPr lang="de-DE" sz="1200" b="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solidFill>
                      <a:srgbClr val="604A7B"/>
                    </a:solidFill>
                  </a:tcPr>
                </a:tc>
                <a:tc>
                  <a:txBody>
                    <a:bodyPr/>
                    <a:lstStyle/>
                    <a:p>
                      <a:pPr algn="ctr">
                        <a:spcAft>
                          <a:spcPts val="0"/>
                        </a:spcAft>
                      </a:pPr>
                      <a:r>
                        <a:rPr lang="de-DE" sz="1200" b="0" dirty="0">
                          <a:solidFill>
                            <a:schemeClr val="bg1"/>
                          </a:solidFill>
                          <a:effectLst/>
                          <a:latin typeface="Arial" panose="020B0604020202020204" pitchFamily="34" charset="0"/>
                          <a:cs typeface="Arial" panose="020B0604020202020204" pitchFamily="34" charset="0"/>
                        </a:rPr>
                        <a:t>Auszahlungs-betrag</a:t>
                      </a:r>
                    </a:p>
                    <a:p>
                      <a:pPr algn="ctr">
                        <a:spcAft>
                          <a:spcPts val="0"/>
                        </a:spcAft>
                      </a:pPr>
                      <a:r>
                        <a:rPr lang="de-DE" sz="1200" b="0" dirty="0">
                          <a:solidFill>
                            <a:schemeClr val="bg1"/>
                          </a:solidFill>
                          <a:effectLst/>
                          <a:latin typeface="Arial" panose="020B0604020202020204" pitchFamily="34" charset="0"/>
                          <a:cs typeface="Arial" panose="020B0604020202020204" pitchFamily="34" charset="0"/>
                        </a:rPr>
                        <a:t>(siehe Tafel)</a:t>
                      </a:r>
                      <a:endParaRPr lang="de-DE" sz="1200" b="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solidFill>
                      <a:srgbClr val="604A7B"/>
                    </a:solidFill>
                  </a:tcPr>
                </a:tc>
                <a:tc>
                  <a:txBody>
                    <a:bodyPr/>
                    <a:lstStyle/>
                    <a:p>
                      <a:pPr algn="ctr">
                        <a:spcAft>
                          <a:spcPts val="0"/>
                        </a:spcAft>
                      </a:pPr>
                      <a:r>
                        <a:rPr lang="de-DE" sz="1200" b="0" dirty="0">
                          <a:solidFill>
                            <a:schemeClr val="bg1"/>
                          </a:solidFill>
                          <a:effectLst/>
                          <a:latin typeface="Arial" panose="020B0604020202020204" pitchFamily="34" charset="0"/>
                          <a:cs typeface="Arial" panose="020B0604020202020204" pitchFamily="34" charset="0"/>
                        </a:rPr>
                        <a:t>Kassenstand</a:t>
                      </a:r>
                    </a:p>
                    <a:p>
                      <a:pPr algn="ctr">
                        <a:spcAft>
                          <a:spcPts val="0"/>
                        </a:spcAft>
                      </a:pPr>
                      <a:r>
                        <a:rPr lang="de-DE" sz="1200" b="0" dirty="0">
                          <a:solidFill>
                            <a:schemeClr val="bg1"/>
                          </a:solidFill>
                          <a:effectLst/>
                          <a:latin typeface="Arial" panose="020B0604020202020204" pitchFamily="34" charset="0"/>
                          <a:cs typeface="Arial" panose="020B0604020202020204" pitchFamily="34" charset="0"/>
                        </a:rPr>
                        <a:t>(6) = (4) + (5)</a:t>
                      </a:r>
                      <a:endParaRPr lang="de-DE" sz="1200" b="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solidFill>
                      <a:srgbClr val="604A7B"/>
                    </a:solidFill>
                  </a:tcPr>
                </a:tc>
              </a:tr>
              <a:tr h="634880">
                <a:tc>
                  <a:txBody>
                    <a:bodyPr/>
                    <a:lstStyle/>
                    <a:p>
                      <a:pPr algn="ctr">
                        <a:spcAft>
                          <a:spcPts val="0"/>
                        </a:spcAft>
                      </a:pPr>
                      <a:r>
                        <a:rPr lang="de-DE" sz="1200" dirty="0">
                          <a:effectLst/>
                          <a:latin typeface="Arial" panose="020B0604020202020204" pitchFamily="34" charset="0"/>
                          <a:cs typeface="Arial" panose="020B0604020202020204" pitchFamily="34" charset="0"/>
                        </a:rPr>
                        <a:t>Schüler*in 1</a:t>
                      </a:r>
                      <a:endParaRPr lang="de-DE" sz="12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solidFill>
                      <a:srgbClr val="604A7B"/>
                    </a:solidFill>
                  </a:tcPr>
                </a:tc>
                <a:tc>
                  <a:txBody>
                    <a:bodyPr/>
                    <a:lstStyle/>
                    <a:p>
                      <a:pPr algn="ctr">
                        <a:spcAft>
                          <a:spcPts val="0"/>
                        </a:spcAft>
                      </a:pPr>
                      <a:r>
                        <a:rPr lang="de-DE" sz="1800" b="0" dirty="0">
                          <a:solidFill>
                            <a:srgbClr val="604A7B"/>
                          </a:solidFill>
                          <a:effectLst/>
                          <a:latin typeface="Arial" panose="020B0604020202020204" pitchFamily="34" charset="0"/>
                          <a:cs typeface="Arial" panose="020B0604020202020204" pitchFamily="34" charset="0"/>
                        </a:rPr>
                        <a:t>10 € </a:t>
                      </a:r>
                      <a:endParaRPr lang="de-DE" sz="1800" b="0" dirty="0">
                        <a:solidFill>
                          <a:srgbClr val="604A7B"/>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de-DE" sz="1800" b="0" dirty="0">
                          <a:solidFill>
                            <a:srgbClr val="604A7B"/>
                          </a:solidFill>
                          <a:effectLst/>
                          <a:latin typeface="Arial" panose="020B0604020202020204" pitchFamily="34" charset="0"/>
                          <a:cs typeface="Arial" panose="020B0604020202020204" pitchFamily="34" charset="0"/>
                        </a:rPr>
                        <a:t>0 €</a:t>
                      </a:r>
                      <a:endParaRPr lang="de-DE" sz="1800" b="0" dirty="0">
                        <a:solidFill>
                          <a:srgbClr val="604A7B"/>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de-DE" sz="1800" b="0" dirty="0">
                          <a:solidFill>
                            <a:srgbClr val="604A7B"/>
                          </a:solidFill>
                          <a:effectLst/>
                          <a:latin typeface="Arial" panose="020B0604020202020204" pitchFamily="34" charset="0"/>
                          <a:cs typeface="Arial" panose="020B0604020202020204" pitchFamily="34" charset="0"/>
                        </a:rPr>
                        <a:t>10 €</a:t>
                      </a:r>
                      <a:endParaRPr lang="de-DE" sz="1800" b="0" dirty="0">
                        <a:solidFill>
                          <a:srgbClr val="604A7B"/>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de-DE" sz="1800" b="0">
                          <a:solidFill>
                            <a:srgbClr val="604A7B"/>
                          </a:solidFill>
                          <a:effectLst/>
                          <a:latin typeface="Arial" panose="020B0604020202020204" pitchFamily="34" charset="0"/>
                          <a:cs typeface="Arial" panose="020B0604020202020204" pitchFamily="34" charset="0"/>
                        </a:rPr>
                        <a:t>6 €</a:t>
                      </a:r>
                      <a:endParaRPr lang="de-DE" sz="1800" b="0">
                        <a:solidFill>
                          <a:srgbClr val="604A7B"/>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de-DE" sz="1800" b="0" dirty="0">
                          <a:solidFill>
                            <a:srgbClr val="604A7B"/>
                          </a:solidFill>
                          <a:effectLst/>
                          <a:latin typeface="Arial" panose="020B0604020202020204" pitchFamily="34" charset="0"/>
                          <a:cs typeface="Arial" panose="020B0604020202020204" pitchFamily="34" charset="0"/>
                        </a:rPr>
                        <a:t>16 €</a:t>
                      </a:r>
                      <a:endParaRPr lang="de-DE" sz="1800" b="0" dirty="0">
                        <a:solidFill>
                          <a:srgbClr val="604A7B"/>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r>
              <a:tr h="652955">
                <a:tc>
                  <a:txBody>
                    <a:bodyPr/>
                    <a:lstStyle/>
                    <a:p>
                      <a:pPr algn="ctr">
                        <a:spcAft>
                          <a:spcPts val="0"/>
                        </a:spcAft>
                      </a:pPr>
                      <a:r>
                        <a:rPr lang="de-DE" sz="1200" dirty="0">
                          <a:effectLst/>
                          <a:latin typeface="Arial" panose="020B0604020202020204" pitchFamily="34" charset="0"/>
                          <a:cs typeface="Arial" panose="020B0604020202020204" pitchFamily="34" charset="0"/>
                        </a:rPr>
                        <a:t>Schüler*in 2</a:t>
                      </a:r>
                      <a:endParaRPr lang="de-DE" sz="12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solidFill>
                      <a:srgbClr val="604A7B"/>
                    </a:solidFill>
                  </a:tcPr>
                </a:tc>
                <a:tc>
                  <a:txBody>
                    <a:bodyPr/>
                    <a:lstStyle/>
                    <a:p>
                      <a:pPr algn="ctr">
                        <a:spcAft>
                          <a:spcPts val="0"/>
                        </a:spcAft>
                      </a:pPr>
                      <a:r>
                        <a:rPr lang="de-DE" sz="1800" b="0">
                          <a:solidFill>
                            <a:srgbClr val="604A7B"/>
                          </a:solidFill>
                          <a:effectLst/>
                          <a:latin typeface="Arial" panose="020B0604020202020204" pitchFamily="34" charset="0"/>
                          <a:cs typeface="Arial" panose="020B0604020202020204" pitchFamily="34" charset="0"/>
                        </a:rPr>
                        <a:t>10 €</a:t>
                      </a:r>
                      <a:endParaRPr lang="de-DE" sz="1800" b="0">
                        <a:solidFill>
                          <a:srgbClr val="604A7B"/>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de-DE" sz="1800" b="0" dirty="0">
                          <a:solidFill>
                            <a:srgbClr val="604A7B"/>
                          </a:solidFill>
                          <a:effectLst/>
                          <a:latin typeface="Arial" panose="020B0604020202020204" pitchFamily="34" charset="0"/>
                          <a:cs typeface="Arial" panose="020B0604020202020204" pitchFamily="34" charset="0"/>
                        </a:rPr>
                        <a:t>5 €</a:t>
                      </a:r>
                      <a:endParaRPr lang="de-DE" sz="1800" b="0" dirty="0">
                        <a:solidFill>
                          <a:srgbClr val="604A7B"/>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de-DE" sz="1800" b="0" dirty="0">
                          <a:solidFill>
                            <a:srgbClr val="604A7B"/>
                          </a:solidFill>
                          <a:effectLst/>
                          <a:latin typeface="Arial" panose="020B0604020202020204" pitchFamily="34" charset="0"/>
                          <a:cs typeface="Arial" panose="020B0604020202020204" pitchFamily="34" charset="0"/>
                        </a:rPr>
                        <a:t>5 €</a:t>
                      </a:r>
                      <a:endParaRPr lang="de-DE" sz="1800" b="0" dirty="0">
                        <a:solidFill>
                          <a:srgbClr val="604A7B"/>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de-DE" sz="1800" b="0" dirty="0">
                          <a:solidFill>
                            <a:srgbClr val="604A7B"/>
                          </a:solidFill>
                          <a:effectLst/>
                          <a:latin typeface="Arial" panose="020B0604020202020204" pitchFamily="34" charset="0"/>
                          <a:cs typeface="Arial" panose="020B0604020202020204" pitchFamily="34" charset="0"/>
                        </a:rPr>
                        <a:t>6 €</a:t>
                      </a:r>
                      <a:endParaRPr lang="de-DE" sz="1800" b="0" dirty="0">
                        <a:solidFill>
                          <a:srgbClr val="604A7B"/>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de-DE" sz="1800" b="0" dirty="0">
                          <a:solidFill>
                            <a:srgbClr val="604A7B"/>
                          </a:solidFill>
                          <a:effectLst/>
                          <a:latin typeface="Arial" panose="020B0604020202020204" pitchFamily="34" charset="0"/>
                          <a:cs typeface="Arial" panose="020B0604020202020204" pitchFamily="34" charset="0"/>
                        </a:rPr>
                        <a:t>11 €</a:t>
                      </a:r>
                      <a:endParaRPr lang="de-DE" sz="1800" b="0" dirty="0">
                        <a:solidFill>
                          <a:srgbClr val="604A7B"/>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r>
              <a:tr h="685691">
                <a:tc>
                  <a:txBody>
                    <a:bodyPr/>
                    <a:lstStyle/>
                    <a:p>
                      <a:pPr algn="ctr">
                        <a:spcAft>
                          <a:spcPts val="0"/>
                        </a:spcAft>
                      </a:pPr>
                      <a:r>
                        <a:rPr lang="de-DE" sz="1200" dirty="0">
                          <a:effectLst/>
                          <a:latin typeface="Arial" panose="020B0604020202020204" pitchFamily="34" charset="0"/>
                          <a:cs typeface="Arial" panose="020B0604020202020204" pitchFamily="34" charset="0"/>
                        </a:rPr>
                        <a:t>Schüler*in 3</a:t>
                      </a:r>
                      <a:endParaRPr lang="de-DE" sz="12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solidFill>
                      <a:srgbClr val="604A7B"/>
                    </a:solidFill>
                  </a:tcPr>
                </a:tc>
                <a:tc>
                  <a:txBody>
                    <a:bodyPr/>
                    <a:lstStyle/>
                    <a:p>
                      <a:pPr algn="ctr">
                        <a:spcAft>
                          <a:spcPts val="0"/>
                        </a:spcAft>
                      </a:pPr>
                      <a:r>
                        <a:rPr lang="de-DE" sz="1800" b="0">
                          <a:solidFill>
                            <a:srgbClr val="604A7B"/>
                          </a:solidFill>
                          <a:effectLst/>
                          <a:latin typeface="Arial" panose="020B0604020202020204" pitchFamily="34" charset="0"/>
                          <a:cs typeface="Arial" panose="020B0604020202020204" pitchFamily="34" charset="0"/>
                        </a:rPr>
                        <a:t>10 €</a:t>
                      </a:r>
                      <a:endParaRPr lang="de-DE" sz="1800" b="0">
                        <a:solidFill>
                          <a:srgbClr val="604A7B"/>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de-DE" sz="1800" b="0">
                          <a:solidFill>
                            <a:srgbClr val="604A7B"/>
                          </a:solidFill>
                          <a:effectLst/>
                          <a:latin typeface="Arial" panose="020B0604020202020204" pitchFamily="34" charset="0"/>
                          <a:cs typeface="Arial" panose="020B0604020202020204" pitchFamily="34" charset="0"/>
                        </a:rPr>
                        <a:t>10 €</a:t>
                      </a:r>
                      <a:endParaRPr lang="de-DE" sz="1800" b="0">
                        <a:solidFill>
                          <a:srgbClr val="604A7B"/>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de-DE" sz="1800" b="0">
                          <a:solidFill>
                            <a:srgbClr val="604A7B"/>
                          </a:solidFill>
                          <a:effectLst/>
                          <a:latin typeface="Arial" panose="020B0604020202020204" pitchFamily="34" charset="0"/>
                          <a:cs typeface="Arial" panose="020B0604020202020204" pitchFamily="34" charset="0"/>
                        </a:rPr>
                        <a:t>0 €</a:t>
                      </a:r>
                      <a:endParaRPr lang="de-DE" sz="1800" b="0">
                        <a:solidFill>
                          <a:srgbClr val="604A7B"/>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de-DE" sz="1800" b="0" dirty="0">
                          <a:solidFill>
                            <a:srgbClr val="604A7B"/>
                          </a:solidFill>
                          <a:effectLst/>
                          <a:latin typeface="Arial" panose="020B0604020202020204" pitchFamily="34" charset="0"/>
                          <a:cs typeface="Arial" panose="020B0604020202020204" pitchFamily="34" charset="0"/>
                        </a:rPr>
                        <a:t>6 €</a:t>
                      </a:r>
                      <a:endParaRPr lang="de-DE" sz="1800" b="0" dirty="0">
                        <a:solidFill>
                          <a:srgbClr val="604A7B"/>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Aft>
                          <a:spcPts val="0"/>
                        </a:spcAft>
                      </a:pPr>
                      <a:r>
                        <a:rPr lang="de-DE" sz="1800" b="0" dirty="0">
                          <a:solidFill>
                            <a:srgbClr val="604A7B"/>
                          </a:solidFill>
                          <a:effectLst/>
                          <a:latin typeface="Arial" panose="020B0604020202020204" pitchFamily="34" charset="0"/>
                          <a:cs typeface="Arial" panose="020B0604020202020204" pitchFamily="34" charset="0"/>
                        </a:rPr>
                        <a:t>6 €</a:t>
                      </a:r>
                      <a:endParaRPr lang="de-DE" sz="1800" b="0" dirty="0">
                        <a:solidFill>
                          <a:srgbClr val="604A7B"/>
                        </a:solidFill>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a:blip r:embed="rId2" cstate="print"/>
          <a:srcRect/>
          <a:stretch>
            <a:fillRect/>
          </a:stretch>
        </p:blipFill>
        <p:spPr bwMode="auto">
          <a:xfrm>
            <a:off x="0" y="0"/>
            <a:ext cx="9359900" cy="7073900"/>
          </a:xfrm>
          <a:prstGeom prst="rect">
            <a:avLst/>
          </a:prstGeom>
          <a:noFill/>
          <a:ln w="9525">
            <a:noFill/>
            <a:miter lim="800000"/>
            <a:headEnd/>
            <a:tailEnd/>
          </a:ln>
        </p:spPr>
      </p:pic>
      <p:sp>
        <p:nvSpPr>
          <p:cNvPr id="4" name="Textfeld 3"/>
          <p:cNvSpPr txBox="1"/>
          <p:nvPr/>
        </p:nvSpPr>
        <p:spPr>
          <a:xfrm>
            <a:off x="2699792" y="1774557"/>
            <a:ext cx="6444208" cy="646331"/>
          </a:xfrm>
          <a:prstGeom prst="rect">
            <a:avLst/>
          </a:prstGeom>
          <a:noFill/>
        </p:spPr>
        <p:txBody>
          <a:bodyPr wrap="square" rtlCol="0">
            <a:spAutoFit/>
          </a:bodyPr>
          <a:lstStyle/>
          <a:p>
            <a:r>
              <a:rPr lang="de-DE" altLang="de-DE" sz="3600" b="1" dirty="0" smtClean="0">
                <a:solidFill>
                  <a:schemeClr val="bg1"/>
                </a:solidFill>
                <a:latin typeface="Myriad Pro Cond"/>
                <a:ea typeface="Myriad Pro Cond"/>
                <a:cs typeface="Myriad Pro Cond"/>
              </a:rPr>
              <a:t>Wer gewinnt?</a:t>
            </a:r>
            <a:endParaRPr lang="de-DE" sz="3600" dirty="0"/>
          </a:p>
        </p:txBody>
      </p:sp>
      <p:sp>
        <p:nvSpPr>
          <p:cNvPr id="6" name="Textfeld 4"/>
          <p:cNvSpPr txBox="1">
            <a:spLocks noChangeArrowheads="1"/>
          </p:cNvSpPr>
          <p:nvPr/>
        </p:nvSpPr>
        <p:spPr bwMode="auto">
          <a:xfrm>
            <a:off x="3360269" y="2975504"/>
            <a:ext cx="5328592" cy="3170099"/>
          </a:xfrm>
          <a:prstGeom prst="rect">
            <a:avLst/>
          </a:prstGeom>
          <a:noFill/>
          <a:ln w="9525">
            <a:noFill/>
            <a:miter lim="800000"/>
            <a:headEnd/>
            <a:tailEnd/>
          </a:ln>
        </p:spPr>
        <p:txBody>
          <a:bodyPr wrap="square">
            <a:spAutoFit/>
          </a:bodyPr>
          <a:lstStyle/>
          <a:p>
            <a:pPr marL="444500" lvl="3" indent="-355600" eaLnBrk="1" hangingPunct="1">
              <a:buFont typeface="Arial" pitchFamily="34" charset="0"/>
              <a:buChar char="•"/>
              <a:defRPr/>
            </a:pPr>
            <a:r>
              <a:rPr lang="de-DE" dirty="0">
                <a:solidFill>
                  <a:schemeClr val="bg1"/>
                </a:solidFill>
              </a:rPr>
              <a:t>Bitte tragt alle Entscheidungen und Angaben korrekt in euer Protokollblatt ein!   </a:t>
            </a:r>
          </a:p>
          <a:p>
            <a:pPr marL="444500" lvl="3" indent="-355600" eaLnBrk="1" hangingPunct="1">
              <a:buFont typeface="Arial" pitchFamily="34" charset="0"/>
              <a:buChar char="•"/>
              <a:defRPr/>
            </a:pPr>
            <a:endParaRPr lang="de-DE" dirty="0" smtClean="0">
              <a:solidFill>
                <a:schemeClr val="bg1"/>
              </a:solidFill>
            </a:endParaRPr>
          </a:p>
          <a:p>
            <a:pPr marL="444500" lvl="3" indent="-355600" eaLnBrk="1" hangingPunct="1">
              <a:buFont typeface="Arial" pitchFamily="34" charset="0"/>
              <a:buChar char="•"/>
              <a:defRPr/>
            </a:pPr>
            <a:r>
              <a:rPr lang="de-DE" dirty="0" smtClean="0">
                <a:solidFill>
                  <a:schemeClr val="bg1"/>
                </a:solidFill>
              </a:rPr>
              <a:t>Wenn </a:t>
            </a:r>
            <a:r>
              <a:rPr lang="de-DE" dirty="0">
                <a:solidFill>
                  <a:schemeClr val="bg1"/>
                </a:solidFill>
              </a:rPr>
              <a:t>alle Runden gespielt </a:t>
            </a:r>
            <a:r>
              <a:rPr lang="de-DE" dirty="0" smtClean="0">
                <a:solidFill>
                  <a:schemeClr val="bg1"/>
                </a:solidFill>
              </a:rPr>
              <a:t>wurden, berechnet ihr </a:t>
            </a:r>
            <a:r>
              <a:rPr lang="de-DE" dirty="0">
                <a:solidFill>
                  <a:schemeClr val="bg1"/>
                </a:solidFill>
              </a:rPr>
              <a:t>auf dem Protokollblatt den </a:t>
            </a:r>
            <a:r>
              <a:rPr lang="de-DE" dirty="0" smtClean="0">
                <a:solidFill>
                  <a:schemeClr val="bg1"/>
                </a:solidFill>
              </a:rPr>
              <a:t>Gesamtkassenstand </a:t>
            </a:r>
            <a:r>
              <a:rPr lang="de-DE" dirty="0">
                <a:solidFill>
                  <a:schemeClr val="bg1"/>
                </a:solidFill>
              </a:rPr>
              <a:t>aus allen Runden, indem </a:t>
            </a:r>
            <a:r>
              <a:rPr lang="de-DE" dirty="0" smtClean="0">
                <a:solidFill>
                  <a:schemeClr val="bg1"/>
                </a:solidFill>
              </a:rPr>
              <a:t>ihr </a:t>
            </a:r>
            <a:r>
              <a:rPr lang="de-DE" dirty="0">
                <a:solidFill>
                  <a:schemeClr val="bg1"/>
                </a:solidFill>
              </a:rPr>
              <a:t>die </a:t>
            </a:r>
            <a:r>
              <a:rPr lang="de-DE" dirty="0" smtClean="0">
                <a:solidFill>
                  <a:schemeClr val="bg1"/>
                </a:solidFill>
              </a:rPr>
              <a:t>Kassenstände </a:t>
            </a:r>
            <a:r>
              <a:rPr lang="de-DE" dirty="0">
                <a:solidFill>
                  <a:schemeClr val="bg1"/>
                </a:solidFill>
              </a:rPr>
              <a:t>aus den einzelnen Runden in Spalte 6 </a:t>
            </a:r>
            <a:r>
              <a:rPr lang="de-DE" dirty="0" smtClean="0">
                <a:solidFill>
                  <a:schemeClr val="bg1"/>
                </a:solidFill>
              </a:rPr>
              <a:t>addiert.</a:t>
            </a:r>
            <a:endParaRPr lang="de-DE" dirty="0">
              <a:solidFill>
                <a:schemeClr val="bg1"/>
              </a:solidFill>
            </a:endParaRPr>
          </a:p>
          <a:p>
            <a:pPr marL="444500" lvl="3" indent="-355600" eaLnBrk="1" hangingPunct="1">
              <a:defRPr/>
            </a:pPr>
            <a:endParaRPr lang="de-DE" dirty="0">
              <a:solidFill>
                <a:schemeClr val="bg1"/>
              </a:solidFill>
            </a:endParaRPr>
          </a:p>
          <a:p>
            <a:pPr marL="444500" lvl="3" indent="-355600" eaLnBrk="1" hangingPunct="1">
              <a:buFont typeface="Arial" pitchFamily="34" charset="0"/>
              <a:buChar char="•"/>
              <a:defRPr/>
            </a:pPr>
            <a:r>
              <a:rPr lang="de-DE" dirty="0" smtClean="0">
                <a:solidFill>
                  <a:schemeClr val="bg1"/>
                </a:solidFill>
              </a:rPr>
              <a:t>Gewonnen hat, wer </a:t>
            </a:r>
            <a:r>
              <a:rPr lang="de-DE" dirty="0" smtClean="0">
                <a:solidFill>
                  <a:schemeClr val="bg1"/>
                </a:solidFill>
              </a:rPr>
              <a:t>den </a:t>
            </a:r>
            <a:r>
              <a:rPr lang="de-DE" dirty="0" smtClean="0">
                <a:solidFill>
                  <a:schemeClr val="bg1"/>
                </a:solidFill>
              </a:rPr>
              <a:t>höchsten </a:t>
            </a:r>
            <a:r>
              <a:rPr lang="de-DE" dirty="0" smtClean="0">
                <a:solidFill>
                  <a:schemeClr val="bg1"/>
                </a:solidFill>
              </a:rPr>
              <a:t>Gesamtkassenstand </a:t>
            </a:r>
            <a:r>
              <a:rPr lang="de-DE" dirty="0" smtClean="0">
                <a:solidFill>
                  <a:schemeClr val="bg1"/>
                </a:solidFill>
              </a:rPr>
              <a:t>erwirtschaftet.</a:t>
            </a:r>
            <a:endParaRPr lang="de-DE" sz="2000" dirty="0">
              <a:solidFill>
                <a:schemeClr val="bg1"/>
              </a:solidFill>
            </a:endParaRPr>
          </a:p>
        </p:txBody>
      </p:sp>
      <p:sp>
        <p:nvSpPr>
          <p:cNvPr id="2" name="Foliennummernplatzhalter 1"/>
          <p:cNvSpPr>
            <a:spLocks noGrp="1"/>
          </p:cNvSpPr>
          <p:nvPr>
            <p:ph type="sldNum" sz="quarter" idx="12"/>
          </p:nvPr>
        </p:nvSpPr>
        <p:spPr/>
        <p:txBody>
          <a:bodyPr/>
          <a:lstStyle/>
          <a:p>
            <a:fld id="{CAD4A97C-D38B-4E87-AD4F-E8369B543530}" type="slidenum">
              <a:rPr lang="de-DE" altLang="de-DE" smtClean="0"/>
              <a:pPr/>
              <a:t>7</a:t>
            </a:fld>
            <a:endParaRPr lang="de-DE" altLang="de-DE"/>
          </a:p>
        </p:txBody>
      </p:sp>
      <p:pic>
        <p:nvPicPr>
          <p:cNvPr id="8" name="Grafik 7"/>
          <p:cNvPicPr>
            <a:picLocks noChangeAspect="1"/>
          </p:cNvPicPr>
          <p:nvPr/>
        </p:nvPicPr>
        <p:blipFill rotWithShape="1">
          <a:blip r:embed="rId3"/>
          <a:srcRect l="44975" r="991" b="4123"/>
          <a:stretch/>
        </p:blipFill>
        <p:spPr>
          <a:xfrm>
            <a:off x="611560" y="2885911"/>
            <a:ext cx="2676701" cy="3349284"/>
          </a:xfrm>
          <a:prstGeom prst="rect">
            <a:avLst/>
          </a:prstGeom>
          <a:ln w="85725">
            <a:solidFill>
              <a:schemeClr val="bg1">
                <a:lumMod val="75000"/>
              </a:schemeClr>
            </a:solidFill>
            <a:miter lim="800000"/>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9219" name="Textfeld 4"/>
          <p:cNvSpPr txBox="1">
            <a:spLocks noChangeArrowheads="1"/>
          </p:cNvSpPr>
          <p:nvPr/>
        </p:nvSpPr>
        <p:spPr bwMode="auto">
          <a:xfrm>
            <a:off x="2627313" y="2713270"/>
            <a:ext cx="6337300" cy="3524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355600" lvl="3" indent="-355600" eaLnBrk="1" hangingPunct="1">
              <a:buFont typeface="Arial" panose="020B0604020202020204" pitchFamily="34" charset="0"/>
              <a:buChar char="•"/>
              <a:defRPr/>
            </a:pPr>
            <a:r>
              <a:rPr lang="de-DE" altLang="de-DE" sz="2000" dirty="0" smtClean="0">
                <a:solidFill>
                  <a:schemeClr val="bg1"/>
                </a:solidFill>
              </a:rPr>
              <a:t>Spielen der Investitionsphase</a:t>
            </a:r>
          </a:p>
          <a:p>
            <a:pPr marL="355600" lvl="3" indent="-355600" eaLnBrk="1" hangingPunct="1">
              <a:buFont typeface="Arial" panose="020B0604020202020204" pitchFamily="34" charset="0"/>
              <a:buChar char="•"/>
              <a:defRPr/>
            </a:pPr>
            <a:endParaRPr lang="de-DE" altLang="de-DE" sz="1050" dirty="0">
              <a:solidFill>
                <a:schemeClr val="bg1"/>
              </a:solidFill>
            </a:endParaRPr>
          </a:p>
          <a:p>
            <a:pPr marL="355600" lvl="3" indent="-355600" eaLnBrk="1" hangingPunct="1">
              <a:buFont typeface="Arial" panose="020B0604020202020204" pitchFamily="34" charset="0"/>
              <a:buChar char="•"/>
              <a:defRPr/>
            </a:pPr>
            <a:r>
              <a:rPr lang="de-DE" altLang="de-DE" sz="2000" dirty="0" smtClean="0">
                <a:solidFill>
                  <a:schemeClr val="bg1"/>
                </a:solidFill>
              </a:rPr>
              <a:t>Eintrag des €-Betrages auf eurem </a:t>
            </a:r>
            <a:r>
              <a:rPr lang="de-DE" altLang="de-DE" sz="2000" dirty="0">
                <a:solidFill>
                  <a:schemeClr val="bg1"/>
                </a:solidFill>
              </a:rPr>
              <a:t>Zettel </a:t>
            </a:r>
            <a:r>
              <a:rPr lang="de-DE" altLang="de-DE" sz="2000" dirty="0" smtClean="0">
                <a:solidFill>
                  <a:schemeClr val="bg1"/>
                </a:solidFill>
              </a:rPr>
              <a:t>+ Eintrag in Protokollblatt (Spalte 3)</a:t>
            </a:r>
          </a:p>
          <a:p>
            <a:pPr marL="355600" lvl="3" indent="-355600" eaLnBrk="1" hangingPunct="1">
              <a:buFont typeface="Arial" panose="020B0604020202020204" pitchFamily="34" charset="0"/>
              <a:buChar char="•"/>
              <a:defRPr/>
            </a:pPr>
            <a:endParaRPr lang="de-DE" altLang="de-DE" sz="1050" dirty="0">
              <a:solidFill>
                <a:schemeClr val="bg1"/>
              </a:solidFill>
            </a:endParaRPr>
          </a:p>
          <a:p>
            <a:pPr marL="355600" lvl="3" indent="-355600" eaLnBrk="1" hangingPunct="1">
              <a:buFont typeface="Arial" panose="020B0604020202020204" pitchFamily="34" charset="0"/>
              <a:buChar char="•"/>
              <a:defRPr/>
            </a:pPr>
            <a:r>
              <a:rPr lang="de-DE" altLang="de-DE" sz="2000" dirty="0" smtClean="0">
                <a:solidFill>
                  <a:schemeClr val="bg1"/>
                </a:solidFill>
              </a:rPr>
              <a:t>Addition der Geldbeträge (Lehrkraft)</a:t>
            </a:r>
          </a:p>
          <a:p>
            <a:pPr marL="355600" lvl="3" indent="-355600" eaLnBrk="1" hangingPunct="1">
              <a:defRPr/>
            </a:pPr>
            <a:endParaRPr lang="de-DE" altLang="de-DE" sz="1050" dirty="0" smtClean="0">
              <a:solidFill>
                <a:schemeClr val="bg1"/>
              </a:solidFill>
            </a:endParaRPr>
          </a:p>
          <a:p>
            <a:pPr marL="355600" lvl="3" indent="-355600" eaLnBrk="1" hangingPunct="1">
              <a:buFont typeface="Arial" panose="020B0604020202020204" pitchFamily="34" charset="0"/>
              <a:buChar char="•"/>
              <a:defRPr/>
            </a:pPr>
            <a:r>
              <a:rPr lang="de-DE" altLang="de-DE" sz="2000" dirty="0" smtClean="0">
                <a:solidFill>
                  <a:schemeClr val="bg1"/>
                </a:solidFill>
              </a:rPr>
              <a:t>Aufstockung um </a:t>
            </a:r>
            <a:r>
              <a:rPr lang="de-DE" altLang="de-DE" sz="2000" dirty="0" smtClean="0">
                <a:solidFill>
                  <a:schemeClr val="bg1"/>
                </a:solidFill>
              </a:rPr>
              <a:t>20 Prozent </a:t>
            </a:r>
            <a:r>
              <a:rPr lang="de-DE" altLang="de-DE" sz="2000" dirty="0" smtClean="0">
                <a:solidFill>
                  <a:schemeClr val="bg1"/>
                </a:solidFill>
              </a:rPr>
              <a:t>(Lehrkraft)</a:t>
            </a:r>
          </a:p>
          <a:p>
            <a:pPr marL="355600" lvl="3" indent="-355600" eaLnBrk="1" hangingPunct="1">
              <a:buFont typeface="Arial" panose="020B0604020202020204" pitchFamily="34" charset="0"/>
              <a:buChar char="•"/>
              <a:defRPr/>
            </a:pPr>
            <a:endParaRPr lang="de-DE" altLang="de-DE" sz="1050" dirty="0">
              <a:solidFill>
                <a:schemeClr val="bg1"/>
              </a:solidFill>
            </a:endParaRPr>
          </a:p>
          <a:p>
            <a:pPr marL="355600" lvl="3" indent="-355600" eaLnBrk="1" hangingPunct="1">
              <a:buFont typeface="Arial" panose="020B0604020202020204" pitchFamily="34" charset="0"/>
              <a:buChar char="•"/>
              <a:defRPr/>
            </a:pPr>
            <a:r>
              <a:rPr lang="de-DE" altLang="de-DE" sz="2000" dirty="0" smtClean="0">
                <a:solidFill>
                  <a:schemeClr val="bg1"/>
                </a:solidFill>
              </a:rPr>
              <a:t>Nennung Auszahlungsbetrag (Lehrkraft)</a:t>
            </a:r>
          </a:p>
          <a:p>
            <a:pPr marL="355600" lvl="3" indent="-355600" eaLnBrk="1" hangingPunct="1">
              <a:buFont typeface="Arial" panose="020B0604020202020204" pitchFamily="34" charset="0"/>
              <a:buChar char="•"/>
              <a:defRPr/>
            </a:pPr>
            <a:endParaRPr lang="de-DE" altLang="de-DE" sz="1050" dirty="0">
              <a:solidFill>
                <a:schemeClr val="bg1"/>
              </a:solidFill>
            </a:endParaRPr>
          </a:p>
          <a:p>
            <a:pPr marL="355600" lvl="3" indent="-355600" eaLnBrk="1" hangingPunct="1">
              <a:buFont typeface="Arial" panose="020B0604020202020204" pitchFamily="34" charset="0"/>
              <a:buChar char="•"/>
              <a:defRPr/>
            </a:pPr>
            <a:r>
              <a:rPr lang="de-DE" altLang="de-DE" sz="2000" dirty="0" smtClean="0">
                <a:solidFill>
                  <a:schemeClr val="bg1"/>
                </a:solidFill>
              </a:rPr>
              <a:t>Eintragung Protokollblatt (Spalte 5)</a:t>
            </a:r>
          </a:p>
          <a:p>
            <a:pPr marL="355600" lvl="3" indent="-355600" eaLnBrk="1" hangingPunct="1">
              <a:defRPr/>
            </a:pPr>
            <a:endParaRPr lang="de-DE" altLang="de-DE" sz="1050" dirty="0" smtClean="0">
              <a:solidFill>
                <a:schemeClr val="bg1"/>
              </a:solidFill>
            </a:endParaRPr>
          </a:p>
          <a:p>
            <a:pPr marL="355600" lvl="3" indent="-355600" eaLnBrk="1" hangingPunct="1">
              <a:buFont typeface="Arial" panose="020B0604020202020204" pitchFamily="34" charset="0"/>
              <a:buChar char="•"/>
              <a:defRPr/>
            </a:pPr>
            <a:r>
              <a:rPr lang="de-DE" altLang="de-DE" sz="2000" dirty="0" smtClean="0">
                <a:solidFill>
                  <a:schemeClr val="bg1"/>
                </a:solidFill>
              </a:rPr>
              <a:t>Berechnung Gewinn (Spalte 6)</a:t>
            </a:r>
            <a:endParaRPr lang="de-DE" altLang="de-DE" dirty="0">
              <a:solidFill>
                <a:schemeClr val="bg1"/>
              </a:solidFill>
              <a:latin typeface="Myriad Bold"/>
              <a:ea typeface="Myriad Bold"/>
              <a:cs typeface="Myriad Bold"/>
            </a:endParaRPr>
          </a:p>
        </p:txBody>
      </p:sp>
      <p:pic>
        <p:nvPicPr>
          <p:cNvPr id="7" name="Grafik 6" descr="35806306-PhotoSG.JPG"/>
          <p:cNvPicPr>
            <a:picLocks noChangeAspect="1"/>
          </p:cNvPicPr>
          <p:nvPr/>
        </p:nvPicPr>
        <p:blipFill>
          <a:blip r:embed="rId3" cstate="print"/>
          <a:stretch>
            <a:fillRect/>
          </a:stretch>
        </p:blipFill>
        <p:spPr>
          <a:xfrm>
            <a:off x="611560" y="3645024"/>
            <a:ext cx="1717675" cy="1793875"/>
          </a:xfrm>
          <a:prstGeom prst="rect">
            <a:avLst/>
          </a:prstGeom>
          <a:solidFill>
            <a:srgbClr val="FFFFFF">
              <a:shade val="85000"/>
            </a:srgbClr>
          </a:solidFill>
          <a:ln w="88900" cap="sq">
            <a:solidFill>
              <a:schemeClr val="bg1">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269" name="Textfeld 3"/>
          <p:cNvSpPr txBox="1">
            <a:spLocks noChangeArrowheads="1"/>
          </p:cNvSpPr>
          <p:nvPr/>
        </p:nvSpPr>
        <p:spPr bwMode="auto">
          <a:xfrm>
            <a:off x="2699792" y="1773238"/>
            <a:ext cx="6444208" cy="646112"/>
          </a:xfrm>
          <a:prstGeom prst="rect">
            <a:avLst/>
          </a:prstGeom>
          <a:noFill/>
          <a:ln w="9525">
            <a:noFill/>
            <a:miter lim="800000"/>
            <a:headEnd/>
            <a:tailEnd/>
          </a:ln>
        </p:spPr>
        <p:txBody>
          <a:bodyPr wrap="square">
            <a:spAutoFit/>
          </a:bodyPr>
          <a:lstStyle/>
          <a:p>
            <a:pPr eaLnBrk="1" hangingPunct="1"/>
            <a:r>
              <a:rPr lang="de-DE" altLang="de-DE" sz="3600" b="1" dirty="0">
                <a:solidFill>
                  <a:schemeClr val="bg1"/>
                </a:solidFill>
                <a:latin typeface="Myriad Pro Cond"/>
                <a:ea typeface="Myriad Pro Cond"/>
                <a:cs typeface="Myriad Pro Cond"/>
              </a:rPr>
              <a:t>Los geht‘s </a:t>
            </a:r>
            <a:endParaRPr lang="de-DE" altLang="de-DE" sz="3600" dirty="0">
              <a:solidFill>
                <a:schemeClr val="bg1"/>
              </a:solidFill>
              <a:latin typeface="Calibri" pitchFamily="34" charset="0"/>
            </a:endParaRPr>
          </a:p>
        </p:txBody>
      </p:sp>
      <p:sp>
        <p:nvSpPr>
          <p:cNvPr id="11270" name="Rechteck 5"/>
          <p:cNvSpPr>
            <a:spLocks noChangeArrowheads="1"/>
          </p:cNvSpPr>
          <p:nvPr/>
        </p:nvSpPr>
        <p:spPr bwMode="auto">
          <a:xfrm>
            <a:off x="486614" y="6505575"/>
            <a:ext cx="1709122" cy="215444"/>
          </a:xfrm>
          <a:prstGeom prst="rect">
            <a:avLst/>
          </a:prstGeom>
          <a:noFill/>
          <a:ln w="9525">
            <a:noFill/>
            <a:miter lim="800000"/>
            <a:headEnd/>
            <a:tailEnd/>
          </a:ln>
        </p:spPr>
        <p:txBody>
          <a:bodyPr wrap="none">
            <a:spAutoFit/>
          </a:bodyPr>
          <a:lstStyle/>
          <a:p>
            <a:pPr eaLnBrk="1" hangingPunct="1"/>
            <a:r>
              <a:rPr lang="de-DE" altLang="de-DE" sz="800" dirty="0">
                <a:solidFill>
                  <a:schemeClr val="bg1"/>
                </a:solidFill>
                <a:ea typeface="Myriad Bold"/>
                <a:cs typeface="Myriad Bold"/>
              </a:rPr>
              <a:t>(Foto: </a:t>
            </a:r>
            <a:r>
              <a:rPr lang="de-DE" altLang="de-DE" sz="800" dirty="0" smtClean="0">
                <a:solidFill>
                  <a:schemeClr val="bg1"/>
                </a:solidFill>
                <a:ea typeface="Myriad Bold"/>
                <a:cs typeface="Myriad Bold"/>
              </a:rPr>
              <a:t>© </a:t>
            </a:r>
            <a:r>
              <a:rPr lang="de-DE" altLang="de-DE" sz="800" dirty="0">
                <a:solidFill>
                  <a:schemeClr val="bg1"/>
                </a:solidFill>
                <a:ea typeface="Myriad Bold"/>
                <a:cs typeface="Myriad Bold"/>
              </a:rPr>
              <a:t>Simone </a:t>
            </a:r>
            <a:r>
              <a:rPr lang="de-DE" altLang="de-DE" sz="800" dirty="0" smtClean="0">
                <a:solidFill>
                  <a:schemeClr val="bg1"/>
                </a:solidFill>
                <a:ea typeface="Myriad Bold"/>
                <a:cs typeface="Myriad Bold"/>
              </a:rPr>
              <a:t>Hainz </a:t>
            </a:r>
            <a:r>
              <a:rPr lang="de-DE" altLang="de-DE" sz="800" dirty="0">
                <a:solidFill>
                  <a:schemeClr val="bg1"/>
                </a:solidFill>
                <a:ea typeface="Myriad Bold"/>
                <a:cs typeface="Myriad Bold"/>
              </a:rPr>
              <a:t>– </a:t>
            </a:r>
            <a:r>
              <a:rPr lang="de-DE" altLang="de-DE" sz="800" dirty="0" err="1" smtClean="0">
                <a:solidFill>
                  <a:schemeClr val="bg1"/>
                </a:solidFill>
                <a:ea typeface="Myriad Bold"/>
                <a:cs typeface="Myriad Bold"/>
              </a:rPr>
              <a:t>Pixelio</a:t>
            </a:r>
            <a:r>
              <a:rPr lang="de-DE" altLang="de-DE" sz="800" dirty="0" smtClean="0">
                <a:solidFill>
                  <a:schemeClr val="bg1"/>
                </a:solidFill>
                <a:ea typeface="Myriad Bold"/>
                <a:cs typeface="Myriad Bold"/>
              </a:rPr>
              <a:t>)</a:t>
            </a:r>
            <a:endParaRPr lang="de-DE" altLang="de-DE" sz="800" dirty="0">
              <a:solidFill>
                <a:schemeClr val="bg1"/>
              </a:solidFill>
            </a:endParaRPr>
          </a:p>
        </p:txBody>
      </p:sp>
      <p:sp>
        <p:nvSpPr>
          <p:cNvPr id="2" name="Foliennummernplatzhalter 1"/>
          <p:cNvSpPr>
            <a:spLocks noGrp="1"/>
          </p:cNvSpPr>
          <p:nvPr>
            <p:ph type="sldNum" sz="quarter" idx="12"/>
          </p:nvPr>
        </p:nvSpPr>
        <p:spPr/>
        <p:txBody>
          <a:bodyPr/>
          <a:lstStyle/>
          <a:p>
            <a:fld id="{CAD4A97C-D38B-4E87-AD4F-E8369B543530}" type="slidenum">
              <a:rPr lang="de-DE" altLang="de-DE" smtClean="0"/>
              <a:pPr/>
              <a:t>8</a:t>
            </a:fld>
            <a:endParaRPr lang="de-DE" altLang="de-DE"/>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3"/>
          <p:cNvPicPr>
            <a:picLocks noChangeAspect="1" noChangeArrowheads="1"/>
          </p:cNvPicPr>
          <p:nvPr/>
        </p:nvPicPr>
        <p:blipFill>
          <a:blip r:embed="rId2"/>
          <a:srcRect/>
          <a:stretch>
            <a:fillRect/>
          </a:stretch>
        </p:blipFill>
        <p:spPr bwMode="auto">
          <a:xfrm>
            <a:off x="0" y="0"/>
            <a:ext cx="9359900" cy="7073900"/>
          </a:xfrm>
          <a:prstGeom prst="rect">
            <a:avLst/>
          </a:prstGeom>
          <a:noFill/>
          <a:ln w="9525">
            <a:noFill/>
            <a:miter lim="800000"/>
            <a:headEnd/>
            <a:tailEnd/>
          </a:ln>
        </p:spPr>
      </p:pic>
      <p:sp>
        <p:nvSpPr>
          <p:cNvPr id="12291" name="Textfeld 3"/>
          <p:cNvSpPr txBox="1">
            <a:spLocks noChangeArrowheads="1"/>
          </p:cNvSpPr>
          <p:nvPr/>
        </p:nvSpPr>
        <p:spPr bwMode="auto">
          <a:xfrm>
            <a:off x="2627313" y="1773238"/>
            <a:ext cx="6732587" cy="647700"/>
          </a:xfrm>
          <a:prstGeom prst="rect">
            <a:avLst/>
          </a:prstGeom>
          <a:noFill/>
          <a:ln w="9525">
            <a:noFill/>
            <a:miter lim="800000"/>
            <a:headEnd/>
            <a:tailEnd/>
          </a:ln>
        </p:spPr>
        <p:txBody>
          <a:bodyPr>
            <a:spAutoFit/>
          </a:bodyPr>
          <a:lstStyle/>
          <a:p>
            <a:pPr eaLnBrk="1" hangingPunct="1"/>
            <a:r>
              <a:rPr lang="de-DE" altLang="de-DE" sz="3600" b="1">
                <a:solidFill>
                  <a:schemeClr val="bg1"/>
                </a:solidFill>
                <a:latin typeface="Myriad Pro Cond"/>
                <a:ea typeface="Myriad Pro Cond"/>
                <a:cs typeface="Myriad Pro Cond"/>
              </a:rPr>
              <a:t>And the winners are…</a:t>
            </a:r>
            <a:endParaRPr lang="de-DE" altLang="de-DE" sz="3600">
              <a:solidFill>
                <a:schemeClr val="bg1"/>
              </a:solidFill>
            </a:endParaRPr>
          </a:p>
        </p:txBody>
      </p:sp>
      <p:sp>
        <p:nvSpPr>
          <p:cNvPr id="12292" name="Textfeld 4"/>
          <p:cNvSpPr txBox="1">
            <a:spLocks noChangeArrowheads="1"/>
          </p:cNvSpPr>
          <p:nvPr/>
        </p:nvSpPr>
        <p:spPr bwMode="auto">
          <a:xfrm>
            <a:off x="2411413" y="2565400"/>
            <a:ext cx="6553200" cy="923925"/>
          </a:xfrm>
          <a:prstGeom prst="rect">
            <a:avLst/>
          </a:prstGeom>
          <a:noFill/>
          <a:ln w="9525">
            <a:noFill/>
            <a:miter lim="800000"/>
            <a:headEnd/>
            <a:tailEnd/>
          </a:ln>
        </p:spPr>
        <p:txBody>
          <a:bodyPr>
            <a:spAutoFit/>
          </a:bodyPr>
          <a:lstStyle/>
          <a:p>
            <a:pPr marL="342900" indent="-342900" eaLnBrk="1" hangingPunct="1"/>
            <a:r>
              <a:rPr lang="de-DE" altLang="de-DE" sz="5400">
                <a:solidFill>
                  <a:schemeClr val="bg1"/>
                </a:solidFill>
                <a:latin typeface="Myriad Bold"/>
                <a:ea typeface="Myriad Bold"/>
                <a:cs typeface="Myriad Bold"/>
              </a:rPr>
              <a:t>…</a:t>
            </a:r>
          </a:p>
        </p:txBody>
      </p:sp>
      <p:sp>
        <p:nvSpPr>
          <p:cNvPr id="2" name="Foliennummernplatzhalter 1"/>
          <p:cNvSpPr>
            <a:spLocks noGrp="1"/>
          </p:cNvSpPr>
          <p:nvPr>
            <p:ph type="sldNum" sz="quarter" idx="12"/>
          </p:nvPr>
        </p:nvSpPr>
        <p:spPr/>
        <p:txBody>
          <a:bodyPr/>
          <a:lstStyle/>
          <a:p>
            <a:fld id="{CAD4A97C-D38B-4E87-AD4F-E8369B543530}" type="slidenum">
              <a:rPr lang="de-DE" altLang="de-DE" smtClean="0"/>
              <a:pPr/>
              <a:t>9</a:t>
            </a:fld>
            <a:endParaRPr lang="de-DE" altLang="de-DE"/>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75000"/>
          </a:schemeClr>
        </a:solidFill>
        <a:ln>
          <a:noFill/>
        </a:ln>
      </a:spPr>
      <a:bodyPr rtlCol="0" anchor="ctr"/>
      <a:lstStyle>
        <a:defPPr algn="ctr">
          <a:defRPr dirty="0">
            <a:solidFill>
              <a:schemeClr val="bg1">
                <a:lumMod val="85000"/>
              </a:schemeClr>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1520</Words>
  <Application>Microsoft Office PowerPoint</Application>
  <PresentationFormat>Bildschirmpräsentation (4:3)</PresentationFormat>
  <Paragraphs>293</Paragraphs>
  <Slides>29</Slides>
  <Notes>8</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29</vt:i4>
      </vt:variant>
    </vt:vector>
  </HeadingPairs>
  <TitlesOfParts>
    <vt:vector size="37" baseType="lpstr">
      <vt:lpstr>Arial</vt:lpstr>
      <vt:lpstr>Calibri</vt:lpstr>
      <vt:lpstr>Myriad Bold</vt:lpstr>
      <vt:lpstr>Myriad Pro Cond</vt:lpstr>
      <vt:lpstr>Symbol</vt:lpstr>
      <vt:lpstr>Times New Roman</vt:lpstr>
      <vt:lpstr>Wingdings</vt:lpstr>
      <vt:lpstr>Larissa-Design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dc:creator>
  <cp:lastModifiedBy>Gläser Sarah (ALWIS)</cp:lastModifiedBy>
  <cp:revision>404</cp:revision>
  <cp:lastPrinted>2017-12-05T13:18:44Z</cp:lastPrinted>
  <dcterms:created xsi:type="dcterms:W3CDTF">2013-09-03T08:59:52Z</dcterms:created>
  <dcterms:modified xsi:type="dcterms:W3CDTF">2020-01-31T12:17:53Z</dcterms:modified>
</cp:coreProperties>
</file>