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1" r:id="rId2"/>
    <p:sldId id="267" r:id="rId3"/>
    <p:sldId id="322" r:id="rId4"/>
    <p:sldId id="320" r:id="rId5"/>
    <p:sldId id="307" r:id="rId6"/>
    <p:sldId id="321" r:id="rId7"/>
    <p:sldId id="297" r:id="rId8"/>
    <p:sldId id="306" r:id="rId9"/>
    <p:sldId id="313" r:id="rId10"/>
    <p:sldId id="294" r:id="rId11"/>
    <p:sldId id="282" r:id="rId12"/>
    <p:sldId id="287" r:id="rId13"/>
    <p:sldId id="326" r:id="rId14"/>
    <p:sldId id="327" r:id="rId15"/>
    <p:sldId id="328" r:id="rId16"/>
    <p:sldId id="310" r:id="rId17"/>
    <p:sldId id="325" r:id="rId18"/>
    <p:sldId id="308" r:id="rId19"/>
    <p:sldId id="329" r:id="rId20"/>
    <p:sldId id="318" r:id="rId21"/>
    <p:sldId id="302" r:id="rId22"/>
    <p:sldId id="314" r:id="rId23"/>
    <p:sldId id="303" r:id="rId24"/>
    <p:sldId id="315" r:id="rId25"/>
    <p:sldId id="316" r:id="rId26"/>
    <p:sldId id="304" r:id="rId27"/>
    <p:sldId id="280" r:id="rId28"/>
  </p:sldIdLst>
  <p:sldSz cx="9144000" cy="6858000" type="screen4x3"/>
  <p:notesSz cx="6669088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1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73" autoAdjust="0"/>
  </p:normalViewPr>
  <p:slideViewPr>
    <p:cSldViewPr showGuides="1">
      <p:cViewPr varScale="1">
        <p:scale>
          <a:sx n="110" d="100"/>
          <a:sy n="110" d="100"/>
        </p:scale>
        <p:origin x="12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10B6A3-563D-4987-9FFF-8C0EBCE35A0F}" type="doc">
      <dgm:prSet loTypeId="urn:microsoft.com/office/officeart/2005/8/layout/hierarchy1" loCatId="hierarchy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de-DE"/>
        </a:p>
      </dgm:t>
    </dgm:pt>
    <dgm:pt modelId="{CEE626BB-7D2D-4BBB-9488-40DC604172A8}">
      <dgm:prSet phldrT="[Text]" custT="1"/>
      <dgm:spPr>
        <a:ln>
          <a:solidFill>
            <a:srgbClr val="B61965"/>
          </a:solidFill>
        </a:ln>
      </dgm:spPr>
      <dgm:t>
        <a:bodyPr/>
        <a:lstStyle/>
        <a:p>
          <a:r>
            <a:rPr lang="de-DE" sz="1200" dirty="0">
              <a:latin typeface="Arial" charset="0"/>
            </a:rPr>
            <a:t>Die Wahl zwischen Handlungsalternativen verursacht </a:t>
          </a:r>
          <a:r>
            <a:rPr lang="de-DE" sz="12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Opportunitätskosten.</a:t>
          </a:r>
          <a:endParaRPr lang="de-DE" sz="1200" dirty="0"/>
        </a:p>
      </dgm:t>
    </dgm:pt>
    <dgm:pt modelId="{0D87C179-E8E3-4DFC-8AAB-5203AE080D12}" type="parTrans" cxnId="{C793DE10-3A64-4ADC-9159-A68B1A83972B}">
      <dgm:prSet/>
      <dgm:spPr/>
      <dgm:t>
        <a:bodyPr/>
        <a:lstStyle/>
        <a:p>
          <a:endParaRPr lang="de-DE"/>
        </a:p>
      </dgm:t>
    </dgm:pt>
    <dgm:pt modelId="{5C975D7C-FDDA-4967-AE13-D34C6F84DB85}" type="sibTrans" cxnId="{C793DE10-3A64-4ADC-9159-A68B1A83972B}">
      <dgm:prSet/>
      <dgm:spPr/>
      <dgm:t>
        <a:bodyPr/>
        <a:lstStyle/>
        <a:p>
          <a:endParaRPr lang="de-DE"/>
        </a:p>
      </dgm:t>
    </dgm:pt>
    <dgm:pt modelId="{DF8B197A-E43F-49B9-A510-12EAA0AEBD45}">
      <dgm:prSet phldrT="[Text]" custT="1"/>
      <dgm:spPr>
        <a:ln>
          <a:solidFill>
            <a:srgbClr val="B61965"/>
          </a:solidFill>
        </a:ln>
      </dgm:spPr>
      <dgm:t>
        <a:bodyPr/>
        <a:lstStyle/>
        <a:p>
          <a:r>
            <a:rPr lang="de-DE" sz="1100" b="1" dirty="0">
              <a:latin typeface="Arial" charset="0"/>
            </a:rPr>
            <a:t>Geld</a:t>
          </a:r>
          <a:br>
            <a:rPr lang="de-DE" sz="1100" b="1" dirty="0">
              <a:latin typeface="Arial" charset="0"/>
            </a:rPr>
          </a:br>
          <a:r>
            <a:rPr lang="de-DE" sz="1100" dirty="0">
              <a:latin typeface="Arial" charset="0"/>
            </a:rPr>
            <a:t>Wer für 50 Euro eine Hose kauft, kann das Geld nicht mehr für den Kauf von Schuhen ausgeben.</a:t>
          </a:r>
          <a:endParaRPr lang="de-DE" sz="1100" dirty="0"/>
        </a:p>
      </dgm:t>
    </dgm:pt>
    <dgm:pt modelId="{3AFB7A1E-323C-48F2-A56B-4D64292DB1DA}" type="parTrans" cxnId="{B39B167D-C549-4B9A-B8FC-EB5E6746243F}">
      <dgm:prSet/>
      <dgm:spPr>
        <a:ln>
          <a:solidFill>
            <a:srgbClr val="B61965"/>
          </a:solidFill>
        </a:ln>
      </dgm:spPr>
      <dgm:t>
        <a:bodyPr/>
        <a:lstStyle/>
        <a:p>
          <a:endParaRPr lang="de-DE"/>
        </a:p>
      </dgm:t>
    </dgm:pt>
    <dgm:pt modelId="{46933FD7-3E7B-4CD0-8663-E93764CE49DA}" type="sibTrans" cxnId="{B39B167D-C549-4B9A-B8FC-EB5E6746243F}">
      <dgm:prSet/>
      <dgm:spPr/>
      <dgm:t>
        <a:bodyPr/>
        <a:lstStyle/>
        <a:p>
          <a:endParaRPr lang="de-DE"/>
        </a:p>
      </dgm:t>
    </dgm:pt>
    <dgm:pt modelId="{1D4869E5-150B-4BAE-9BAB-1E9C99E8DF26}">
      <dgm:prSet phldrT="[Text]" custT="1"/>
      <dgm:spPr>
        <a:ln>
          <a:solidFill>
            <a:srgbClr val="B61965"/>
          </a:solidFill>
        </a:ln>
      </dgm:spPr>
      <dgm:t>
        <a:bodyPr/>
        <a:lstStyle/>
        <a:p>
          <a:r>
            <a:rPr lang="de-DE" sz="1100" b="1" dirty="0">
              <a:latin typeface="Arial" charset="0"/>
            </a:rPr>
            <a:t>Materielle Ressourcen</a:t>
          </a:r>
          <a:br>
            <a:rPr lang="de-DE" sz="1100" b="1" dirty="0">
              <a:latin typeface="Arial" charset="0"/>
            </a:rPr>
          </a:br>
          <a:r>
            <a:rPr lang="de-DE" sz="1100" dirty="0">
              <a:latin typeface="Arial" charset="0"/>
            </a:rPr>
            <a:t>Wer einen Obstbaum fällt, um im Garten mehr Platz zu haben, kann im Herbst keine Früchte mehr ernten.</a:t>
          </a:r>
          <a:endParaRPr lang="de-DE" sz="1100" dirty="0"/>
        </a:p>
      </dgm:t>
    </dgm:pt>
    <dgm:pt modelId="{F58A30FD-0DAD-4EB7-86A4-14CAE2517EF6}" type="parTrans" cxnId="{D3F240BC-0A83-4975-BE2B-088253EE0E86}">
      <dgm:prSet/>
      <dgm:spPr>
        <a:ln>
          <a:solidFill>
            <a:srgbClr val="B61965"/>
          </a:solidFill>
        </a:ln>
      </dgm:spPr>
      <dgm:t>
        <a:bodyPr/>
        <a:lstStyle/>
        <a:p>
          <a:endParaRPr lang="de-DE"/>
        </a:p>
      </dgm:t>
    </dgm:pt>
    <dgm:pt modelId="{898AAD91-A962-4D40-946F-EBE0154861F2}" type="sibTrans" cxnId="{D3F240BC-0A83-4975-BE2B-088253EE0E86}">
      <dgm:prSet/>
      <dgm:spPr/>
      <dgm:t>
        <a:bodyPr/>
        <a:lstStyle/>
        <a:p>
          <a:endParaRPr lang="de-DE"/>
        </a:p>
      </dgm:t>
    </dgm:pt>
    <dgm:pt modelId="{73E939BE-EC38-4C65-9873-2E54B49765DA}">
      <dgm:prSet phldrT="[Text]" custT="1"/>
      <dgm:spPr>
        <a:ln>
          <a:solidFill>
            <a:srgbClr val="B61965"/>
          </a:solidFill>
        </a:ln>
      </dgm:spPr>
      <dgm:t>
        <a:bodyPr/>
        <a:lstStyle/>
        <a:p>
          <a:r>
            <a:rPr lang="de-DE" sz="1100" b="1" dirty="0">
              <a:latin typeface="Arial" charset="0"/>
            </a:rPr>
            <a:t>Zeit</a:t>
          </a:r>
          <a:br>
            <a:rPr lang="de-DE" sz="1100" b="1" dirty="0">
              <a:latin typeface="Arial" charset="0"/>
            </a:rPr>
          </a:br>
          <a:r>
            <a:rPr lang="de-DE" sz="1100" dirty="0">
              <a:latin typeface="Arial" charset="0"/>
            </a:rPr>
            <a:t>Wer für die Schule lernt, kann diese Zeit nicht im Freibad verbringen.</a:t>
          </a:r>
          <a:endParaRPr lang="de-DE" sz="1100" dirty="0"/>
        </a:p>
      </dgm:t>
    </dgm:pt>
    <dgm:pt modelId="{8EDB0CB8-AF40-4A1F-9F36-CE9DBDC8A05D}" type="sibTrans" cxnId="{E3E140B0-B406-4B25-98DE-067178C520FD}">
      <dgm:prSet/>
      <dgm:spPr/>
      <dgm:t>
        <a:bodyPr/>
        <a:lstStyle/>
        <a:p>
          <a:endParaRPr lang="de-DE"/>
        </a:p>
      </dgm:t>
    </dgm:pt>
    <dgm:pt modelId="{71673882-A4AC-4BF1-B1F5-658D5F2C013F}" type="parTrans" cxnId="{E3E140B0-B406-4B25-98DE-067178C520FD}">
      <dgm:prSet/>
      <dgm:spPr/>
      <dgm:t>
        <a:bodyPr/>
        <a:lstStyle/>
        <a:p>
          <a:endParaRPr lang="de-DE"/>
        </a:p>
      </dgm:t>
    </dgm:pt>
    <dgm:pt modelId="{F868C584-8DF2-4B8A-97DD-958017883154}" type="pres">
      <dgm:prSet presAssocID="{4610B6A3-563D-4987-9FFF-8C0EBCE35A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113B4CFB-904B-4D24-9FBC-E2096B2A00C9}" type="pres">
      <dgm:prSet presAssocID="{CEE626BB-7D2D-4BBB-9488-40DC604172A8}" presName="hierRoot1" presStyleCnt="0"/>
      <dgm:spPr/>
      <dgm:t>
        <a:bodyPr/>
        <a:lstStyle/>
        <a:p>
          <a:endParaRPr lang="de-DE"/>
        </a:p>
      </dgm:t>
    </dgm:pt>
    <dgm:pt modelId="{1351D26F-F65D-4327-A342-5784BCE1EABB}" type="pres">
      <dgm:prSet presAssocID="{CEE626BB-7D2D-4BBB-9488-40DC604172A8}" presName="composite" presStyleCnt="0"/>
      <dgm:spPr/>
      <dgm:t>
        <a:bodyPr/>
        <a:lstStyle/>
        <a:p>
          <a:endParaRPr lang="de-DE"/>
        </a:p>
      </dgm:t>
    </dgm:pt>
    <dgm:pt modelId="{F89B261F-8DDF-4B26-8A4B-02CBDE63855F}" type="pres">
      <dgm:prSet presAssocID="{CEE626BB-7D2D-4BBB-9488-40DC604172A8}" presName="background" presStyleLbl="node0" presStyleIdx="0" presStyleCnt="1"/>
      <dgm:spPr>
        <a:solidFill>
          <a:srgbClr val="EA68A6"/>
        </a:solidFill>
      </dgm:spPr>
      <dgm:t>
        <a:bodyPr/>
        <a:lstStyle/>
        <a:p>
          <a:endParaRPr lang="de-DE"/>
        </a:p>
      </dgm:t>
    </dgm:pt>
    <dgm:pt modelId="{6484169F-1A10-4052-B190-D18E2D3FE92D}" type="pres">
      <dgm:prSet presAssocID="{CEE626BB-7D2D-4BBB-9488-40DC604172A8}" presName="text" presStyleLbl="fgAcc0" presStyleIdx="0" presStyleCnt="1" custScaleX="295018" custScaleY="48944" custLinFactNeighborX="-219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0886A2A-5155-4221-BAD6-A6DC052EA3EB}" type="pres">
      <dgm:prSet presAssocID="{CEE626BB-7D2D-4BBB-9488-40DC604172A8}" presName="hierChild2" presStyleCnt="0"/>
      <dgm:spPr/>
      <dgm:t>
        <a:bodyPr/>
        <a:lstStyle/>
        <a:p>
          <a:endParaRPr lang="de-DE"/>
        </a:p>
      </dgm:t>
    </dgm:pt>
    <dgm:pt modelId="{36B8500F-854F-42A7-8AAF-DAD51731594D}" type="pres">
      <dgm:prSet presAssocID="{3AFB7A1E-323C-48F2-A56B-4D64292DB1DA}" presName="Name10" presStyleLbl="parChTrans1D2" presStyleIdx="0" presStyleCnt="3"/>
      <dgm:spPr/>
      <dgm:t>
        <a:bodyPr/>
        <a:lstStyle/>
        <a:p>
          <a:endParaRPr lang="de-DE"/>
        </a:p>
      </dgm:t>
    </dgm:pt>
    <dgm:pt modelId="{A6979FD8-8E4A-402B-AB3D-5E2FDCA9CCF9}" type="pres">
      <dgm:prSet presAssocID="{DF8B197A-E43F-49B9-A510-12EAA0AEBD45}" presName="hierRoot2" presStyleCnt="0"/>
      <dgm:spPr/>
      <dgm:t>
        <a:bodyPr/>
        <a:lstStyle/>
        <a:p>
          <a:endParaRPr lang="de-DE"/>
        </a:p>
      </dgm:t>
    </dgm:pt>
    <dgm:pt modelId="{2255866A-1ABF-4785-81D6-359B5255CBCF}" type="pres">
      <dgm:prSet presAssocID="{DF8B197A-E43F-49B9-A510-12EAA0AEBD45}" presName="composite2" presStyleCnt="0"/>
      <dgm:spPr/>
      <dgm:t>
        <a:bodyPr/>
        <a:lstStyle/>
        <a:p>
          <a:endParaRPr lang="de-DE"/>
        </a:p>
      </dgm:t>
    </dgm:pt>
    <dgm:pt modelId="{5486A8A8-9A55-4626-8E7C-503AA49550F5}" type="pres">
      <dgm:prSet presAssocID="{DF8B197A-E43F-49B9-A510-12EAA0AEBD45}" presName="background2" presStyleLbl="node2" presStyleIdx="0" presStyleCnt="3"/>
      <dgm:spPr>
        <a:solidFill>
          <a:srgbClr val="EA68A6"/>
        </a:solidFill>
      </dgm:spPr>
      <dgm:t>
        <a:bodyPr/>
        <a:lstStyle/>
        <a:p>
          <a:endParaRPr lang="de-DE"/>
        </a:p>
      </dgm:t>
    </dgm:pt>
    <dgm:pt modelId="{553175A4-464C-41F5-B7CB-5662EBA9A5C1}" type="pres">
      <dgm:prSet presAssocID="{DF8B197A-E43F-49B9-A510-12EAA0AEBD45}" presName="text2" presStyleLbl="fgAcc2" presStyleIdx="0" presStyleCnt="3" custScaleY="113437" custLinFactNeighborX="-156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8DC7708-788D-4132-B322-57BA2EEEFFBC}" type="pres">
      <dgm:prSet presAssocID="{DF8B197A-E43F-49B9-A510-12EAA0AEBD45}" presName="hierChild3" presStyleCnt="0"/>
      <dgm:spPr/>
      <dgm:t>
        <a:bodyPr/>
        <a:lstStyle/>
        <a:p>
          <a:endParaRPr lang="de-DE"/>
        </a:p>
      </dgm:t>
    </dgm:pt>
    <dgm:pt modelId="{A3C2185A-0006-4AE3-AE41-343262940CBE}" type="pres">
      <dgm:prSet presAssocID="{71673882-A4AC-4BF1-B1F5-658D5F2C013F}" presName="Name10" presStyleLbl="parChTrans1D2" presStyleIdx="1" presStyleCnt="3"/>
      <dgm:spPr/>
      <dgm:t>
        <a:bodyPr/>
        <a:lstStyle/>
        <a:p>
          <a:endParaRPr lang="de-DE"/>
        </a:p>
      </dgm:t>
    </dgm:pt>
    <dgm:pt modelId="{410666C7-C588-4A96-91C5-C8DB1C0438F2}" type="pres">
      <dgm:prSet presAssocID="{73E939BE-EC38-4C65-9873-2E54B49765DA}" presName="hierRoot2" presStyleCnt="0"/>
      <dgm:spPr/>
      <dgm:t>
        <a:bodyPr/>
        <a:lstStyle/>
        <a:p>
          <a:endParaRPr lang="de-DE"/>
        </a:p>
      </dgm:t>
    </dgm:pt>
    <dgm:pt modelId="{C1443298-030C-460D-A085-95C442869A46}" type="pres">
      <dgm:prSet presAssocID="{73E939BE-EC38-4C65-9873-2E54B49765DA}" presName="composite2" presStyleCnt="0"/>
      <dgm:spPr/>
      <dgm:t>
        <a:bodyPr/>
        <a:lstStyle/>
        <a:p>
          <a:endParaRPr lang="de-DE"/>
        </a:p>
      </dgm:t>
    </dgm:pt>
    <dgm:pt modelId="{860EC9B3-C483-47D3-BDC0-5383A6C205FF}" type="pres">
      <dgm:prSet presAssocID="{73E939BE-EC38-4C65-9873-2E54B49765DA}" presName="background2" presStyleLbl="node2" presStyleIdx="1" presStyleCnt="3"/>
      <dgm:spPr>
        <a:solidFill>
          <a:srgbClr val="EA68A6"/>
        </a:solidFill>
      </dgm:spPr>
      <dgm:t>
        <a:bodyPr/>
        <a:lstStyle/>
        <a:p>
          <a:endParaRPr lang="de-DE"/>
        </a:p>
      </dgm:t>
    </dgm:pt>
    <dgm:pt modelId="{56390AA2-D99D-43FE-B03F-8312E3080E12}" type="pres">
      <dgm:prSet presAssocID="{73E939BE-EC38-4C65-9873-2E54B49765DA}" presName="text2" presStyleLbl="fgAcc2" presStyleIdx="1" presStyleCnt="3" custScaleY="114183" custLinFactNeighborX="-2929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8CA37B4C-7AD0-4560-B63D-AA39079AA662}" type="pres">
      <dgm:prSet presAssocID="{73E939BE-EC38-4C65-9873-2E54B49765DA}" presName="hierChild3" presStyleCnt="0"/>
      <dgm:spPr/>
      <dgm:t>
        <a:bodyPr/>
        <a:lstStyle/>
        <a:p>
          <a:endParaRPr lang="de-DE"/>
        </a:p>
      </dgm:t>
    </dgm:pt>
    <dgm:pt modelId="{EAC9E02C-6206-438C-92E3-03DA602FFFED}" type="pres">
      <dgm:prSet presAssocID="{F58A30FD-0DAD-4EB7-86A4-14CAE2517EF6}" presName="Name10" presStyleLbl="parChTrans1D2" presStyleIdx="2" presStyleCnt="3"/>
      <dgm:spPr/>
      <dgm:t>
        <a:bodyPr/>
        <a:lstStyle/>
        <a:p>
          <a:endParaRPr lang="de-DE"/>
        </a:p>
      </dgm:t>
    </dgm:pt>
    <dgm:pt modelId="{E07FA95D-ECB5-4981-8F1D-0185D68B9C24}" type="pres">
      <dgm:prSet presAssocID="{1D4869E5-150B-4BAE-9BAB-1E9C99E8DF26}" presName="hierRoot2" presStyleCnt="0"/>
      <dgm:spPr/>
      <dgm:t>
        <a:bodyPr/>
        <a:lstStyle/>
        <a:p>
          <a:endParaRPr lang="de-DE"/>
        </a:p>
      </dgm:t>
    </dgm:pt>
    <dgm:pt modelId="{43D03466-7C88-405C-BC4E-D91F9F0F6D19}" type="pres">
      <dgm:prSet presAssocID="{1D4869E5-150B-4BAE-9BAB-1E9C99E8DF26}" presName="composite2" presStyleCnt="0"/>
      <dgm:spPr/>
      <dgm:t>
        <a:bodyPr/>
        <a:lstStyle/>
        <a:p>
          <a:endParaRPr lang="de-DE"/>
        </a:p>
      </dgm:t>
    </dgm:pt>
    <dgm:pt modelId="{D9BA0790-5E7B-41EC-8428-98C75DE86122}" type="pres">
      <dgm:prSet presAssocID="{1D4869E5-150B-4BAE-9BAB-1E9C99E8DF26}" presName="background2" presStyleLbl="node2" presStyleIdx="2" presStyleCnt="3"/>
      <dgm:spPr>
        <a:solidFill>
          <a:srgbClr val="EA68A6"/>
        </a:solidFill>
      </dgm:spPr>
      <dgm:t>
        <a:bodyPr/>
        <a:lstStyle/>
        <a:p>
          <a:endParaRPr lang="de-DE"/>
        </a:p>
      </dgm:t>
    </dgm:pt>
    <dgm:pt modelId="{7DB32D6D-396C-4732-99BB-95715DE6B760}" type="pres">
      <dgm:prSet presAssocID="{1D4869E5-150B-4BAE-9BAB-1E9C99E8DF26}" presName="text2" presStyleLbl="fgAcc2" presStyleIdx="2" presStyleCnt="3" custScaleY="113437" custLinFactNeighborX="-3569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972D954D-9556-4AB9-A512-B56FCB09F778}" type="pres">
      <dgm:prSet presAssocID="{1D4869E5-150B-4BAE-9BAB-1E9C99E8DF26}" presName="hierChild3" presStyleCnt="0"/>
      <dgm:spPr/>
      <dgm:t>
        <a:bodyPr/>
        <a:lstStyle/>
        <a:p>
          <a:endParaRPr lang="de-DE"/>
        </a:p>
      </dgm:t>
    </dgm:pt>
  </dgm:ptLst>
  <dgm:cxnLst>
    <dgm:cxn modelId="{B39B167D-C549-4B9A-B8FC-EB5E6746243F}" srcId="{CEE626BB-7D2D-4BBB-9488-40DC604172A8}" destId="{DF8B197A-E43F-49B9-A510-12EAA0AEBD45}" srcOrd="0" destOrd="0" parTransId="{3AFB7A1E-323C-48F2-A56B-4D64292DB1DA}" sibTransId="{46933FD7-3E7B-4CD0-8663-E93764CE49DA}"/>
    <dgm:cxn modelId="{F7AE7E75-8FD5-4C25-9E77-5E1BC30475FC}" type="presOf" srcId="{73E939BE-EC38-4C65-9873-2E54B49765DA}" destId="{56390AA2-D99D-43FE-B03F-8312E3080E12}" srcOrd="0" destOrd="0" presId="urn:microsoft.com/office/officeart/2005/8/layout/hierarchy1"/>
    <dgm:cxn modelId="{C702D988-0B0D-4283-A3B4-CD7C6DE5CAF3}" type="presOf" srcId="{71673882-A4AC-4BF1-B1F5-658D5F2C013F}" destId="{A3C2185A-0006-4AE3-AE41-343262940CBE}" srcOrd="0" destOrd="0" presId="urn:microsoft.com/office/officeart/2005/8/layout/hierarchy1"/>
    <dgm:cxn modelId="{E6EAD4DC-9064-4F6D-B116-F5D35625367E}" type="presOf" srcId="{F58A30FD-0DAD-4EB7-86A4-14CAE2517EF6}" destId="{EAC9E02C-6206-438C-92E3-03DA602FFFED}" srcOrd="0" destOrd="0" presId="urn:microsoft.com/office/officeart/2005/8/layout/hierarchy1"/>
    <dgm:cxn modelId="{8A37D4C9-3EE2-4F33-B671-F5FED55A3FA8}" type="presOf" srcId="{CEE626BB-7D2D-4BBB-9488-40DC604172A8}" destId="{6484169F-1A10-4052-B190-D18E2D3FE92D}" srcOrd="0" destOrd="0" presId="urn:microsoft.com/office/officeart/2005/8/layout/hierarchy1"/>
    <dgm:cxn modelId="{D3F240BC-0A83-4975-BE2B-088253EE0E86}" srcId="{CEE626BB-7D2D-4BBB-9488-40DC604172A8}" destId="{1D4869E5-150B-4BAE-9BAB-1E9C99E8DF26}" srcOrd="2" destOrd="0" parTransId="{F58A30FD-0DAD-4EB7-86A4-14CAE2517EF6}" sibTransId="{898AAD91-A962-4D40-946F-EBE0154861F2}"/>
    <dgm:cxn modelId="{D30A2CD9-C844-4490-B307-61DD2BAA8533}" type="presOf" srcId="{DF8B197A-E43F-49B9-A510-12EAA0AEBD45}" destId="{553175A4-464C-41F5-B7CB-5662EBA9A5C1}" srcOrd="0" destOrd="0" presId="urn:microsoft.com/office/officeart/2005/8/layout/hierarchy1"/>
    <dgm:cxn modelId="{F519C530-CB8E-4C02-B3B4-697815F5C09F}" type="presOf" srcId="{3AFB7A1E-323C-48F2-A56B-4D64292DB1DA}" destId="{36B8500F-854F-42A7-8AAF-DAD51731594D}" srcOrd="0" destOrd="0" presId="urn:microsoft.com/office/officeart/2005/8/layout/hierarchy1"/>
    <dgm:cxn modelId="{C793DE10-3A64-4ADC-9159-A68B1A83972B}" srcId="{4610B6A3-563D-4987-9FFF-8C0EBCE35A0F}" destId="{CEE626BB-7D2D-4BBB-9488-40DC604172A8}" srcOrd="0" destOrd="0" parTransId="{0D87C179-E8E3-4DFC-8AAB-5203AE080D12}" sibTransId="{5C975D7C-FDDA-4967-AE13-D34C6F84DB85}"/>
    <dgm:cxn modelId="{5EF3C6FB-16BA-430D-88AA-4A30C34A6886}" type="presOf" srcId="{4610B6A3-563D-4987-9FFF-8C0EBCE35A0F}" destId="{F868C584-8DF2-4B8A-97DD-958017883154}" srcOrd="0" destOrd="0" presId="urn:microsoft.com/office/officeart/2005/8/layout/hierarchy1"/>
    <dgm:cxn modelId="{E3E140B0-B406-4B25-98DE-067178C520FD}" srcId="{CEE626BB-7D2D-4BBB-9488-40DC604172A8}" destId="{73E939BE-EC38-4C65-9873-2E54B49765DA}" srcOrd="1" destOrd="0" parTransId="{71673882-A4AC-4BF1-B1F5-658D5F2C013F}" sibTransId="{8EDB0CB8-AF40-4A1F-9F36-CE9DBDC8A05D}"/>
    <dgm:cxn modelId="{A418EB2F-90F0-4402-9356-34D9DD64A363}" type="presOf" srcId="{1D4869E5-150B-4BAE-9BAB-1E9C99E8DF26}" destId="{7DB32D6D-396C-4732-99BB-95715DE6B760}" srcOrd="0" destOrd="0" presId="urn:microsoft.com/office/officeart/2005/8/layout/hierarchy1"/>
    <dgm:cxn modelId="{B928A0FC-492F-4312-A40E-C04BC0E216E9}" type="presParOf" srcId="{F868C584-8DF2-4B8A-97DD-958017883154}" destId="{113B4CFB-904B-4D24-9FBC-E2096B2A00C9}" srcOrd="0" destOrd="0" presId="urn:microsoft.com/office/officeart/2005/8/layout/hierarchy1"/>
    <dgm:cxn modelId="{42B98C07-8DB2-4898-9E23-4705460147D7}" type="presParOf" srcId="{113B4CFB-904B-4D24-9FBC-E2096B2A00C9}" destId="{1351D26F-F65D-4327-A342-5784BCE1EABB}" srcOrd="0" destOrd="0" presId="urn:microsoft.com/office/officeart/2005/8/layout/hierarchy1"/>
    <dgm:cxn modelId="{E7B37B09-D82A-4BB5-B55B-24440A3D5C65}" type="presParOf" srcId="{1351D26F-F65D-4327-A342-5784BCE1EABB}" destId="{F89B261F-8DDF-4B26-8A4B-02CBDE63855F}" srcOrd="0" destOrd="0" presId="urn:microsoft.com/office/officeart/2005/8/layout/hierarchy1"/>
    <dgm:cxn modelId="{DFE78FBE-20F4-42A9-8A5C-D4790C47ED32}" type="presParOf" srcId="{1351D26F-F65D-4327-A342-5784BCE1EABB}" destId="{6484169F-1A10-4052-B190-D18E2D3FE92D}" srcOrd="1" destOrd="0" presId="urn:microsoft.com/office/officeart/2005/8/layout/hierarchy1"/>
    <dgm:cxn modelId="{14407BE2-88A4-4B04-9EAD-F6A177797972}" type="presParOf" srcId="{113B4CFB-904B-4D24-9FBC-E2096B2A00C9}" destId="{10886A2A-5155-4221-BAD6-A6DC052EA3EB}" srcOrd="1" destOrd="0" presId="urn:microsoft.com/office/officeart/2005/8/layout/hierarchy1"/>
    <dgm:cxn modelId="{8D62707D-4ECB-44A3-B33D-65912DB8B61F}" type="presParOf" srcId="{10886A2A-5155-4221-BAD6-A6DC052EA3EB}" destId="{36B8500F-854F-42A7-8AAF-DAD51731594D}" srcOrd="0" destOrd="0" presId="urn:microsoft.com/office/officeart/2005/8/layout/hierarchy1"/>
    <dgm:cxn modelId="{5B192C5C-B85A-4AC5-A325-1FD3FF748E2C}" type="presParOf" srcId="{10886A2A-5155-4221-BAD6-A6DC052EA3EB}" destId="{A6979FD8-8E4A-402B-AB3D-5E2FDCA9CCF9}" srcOrd="1" destOrd="0" presId="urn:microsoft.com/office/officeart/2005/8/layout/hierarchy1"/>
    <dgm:cxn modelId="{1F3F88B1-5588-45E6-8194-14B2E5BCF14E}" type="presParOf" srcId="{A6979FD8-8E4A-402B-AB3D-5E2FDCA9CCF9}" destId="{2255866A-1ABF-4785-81D6-359B5255CBCF}" srcOrd="0" destOrd="0" presId="urn:microsoft.com/office/officeart/2005/8/layout/hierarchy1"/>
    <dgm:cxn modelId="{4F9D0925-334F-4356-A009-DA9542E1AEA5}" type="presParOf" srcId="{2255866A-1ABF-4785-81D6-359B5255CBCF}" destId="{5486A8A8-9A55-4626-8E7C-503AA49550F5}" srcOrd="0" destOrd="0" presId="urn:microsoft.com/office/officeart/2005/8/layout/hierarchy1"/>
    <dgm:cxn modelId="{BC1E03ED-67E1-434B-9730-2ED208936F1D}" type="presParOf" srcId="{2255866A-1ABF-4785-81D6-359B5255CBCF}" destId="{553175A4-464C-41F5-B7CB-5662EBA9A5C1}" srcOrd="1" destOrd="0" presId="urn:microsoft.com/office/officeart/2005/8/layout/hierarchy1"/>
    <dgm:cxn modelId="{893CA0EF-C235-47CB-8F67-D71DE0D49F18}" type="presParOf" srcId="{A6979FD8-8E4A-402B-AB3D-5E2FDCA9CCF9}" destId="{48DC7708-788D-4132-B322-57BA2EEEFFBC}" srcOrd="1" destOrd="0" presId="urn:microsoft.com/office/officeart/2005/8/layout/hierarchy1"/>
    <dgm:cxn modelId="{896D2CFB-058F-49A9-8F4A-0A3DA0DEDF6B}" type="presParOf" srcId="{10886A2A-5155-4221-BAD6-A6DC052EA3EB}" destId="{A3C2185A-0006-4AE3-AE41-343262940CBE}" srcOrd="2" destOrd="0" presId="urn:microsoft.com/office/officeart/2005/8/layout/hierarchy1"/>
    <dgm:cxn modelId="{FA4AD31C-AA79-49A1-ACE8-945CD0B04F4A}" type="presParOf" srcId="{10886A2A-5155-4221-BAD6-A6DC052EA3EB}" destId="{410666C7-C588-4A96-91C5-C8DB1C0438F2}" srcOrd="3" destOrd="0" presId="urn:microsoft.com/office/officeart/2005/8/layout/hierarchy1"/>
    <dgm:cxn modelId="{689FEDEA-918E-4236-8C64-22511D85E43F}" type="presParOf" srcId="{410666C7-C588-4A96-91C5-C8DB1C0438F2}" destId="{C1443298-030C-460D-A085-95C442869A46}" srcOrd="0" destOrd="0" presId="urn:microsoft.com/office/officeart/2005/8/layout/hierarchy1"/>
    <dgm:cxn modelId="{580355F8-E4A1-4798-8A38-F3609EDB05FA}" type="presParOf" srcId="{C1443298-030C-460D-A085-95C442869A46}" destId="{860EC9B3-C483-47D3-BDC0-5383A6C205FF}" srcOrd="0" destOrd="0" presId="urn:microsoft.com/office/officeart/2005/8/layout/hierarchy1"/>
    <dgm:cxn modelId="{3CCDCE6E-1D95-4D51-88E9-8DEAF64CEAFC}" type="presParOf" srcId="{C1443298-030C-460D-A085-95C442869A46}" destId="{56390AA2-D99D-43FE-B03F-8312E3080E12}" srcOrd="1" destOrd="0" presId="urn:microsoft.com/office/officeart/2005/8/layout/hierarchy1"/>
    <dgm:cxn modelId="{8067F55D-CF5B-4882-9772-BDF5C904E052}" type="presParOf" srcId="{410666C7-C588-4A96-91C5-C8DB1C0438F2}" destId="{8CA37B4C-7AD0-4560-B63D-AA39079AA662}" srcOrd="1" destOrd="0" presId="urn:microsoft.com/office/officeart/2005/8/layout/hierarchy1"/>
    <dgm:cxn modelId="{C45CD587-3484-45AB-AEC6-040DEEFA552B}" type="presParOf" srcId="{10886A2A-5155-4221-BAD6-A6DC052EA3EB}" destId="{EAC9E02C-6206-438C-92E3-03DA602FFFED}" srcOrd="4" destOrd="0" presId="urn:microsoft.com/office/officeart/2005/8/layout/hierarchy1"/>
    <dgm:cxn modelId="{33F92C1C-65A5-4DE2-9167-0E789E50ACB2}" type="presParOf" srcId="{10886A2A-5155-4221-BAD6-A6DC052EA3EB}" destId="{E07FA95D-ECB5-4981-8F1D-0185D68B9C24}" srcOrd="5" destOrd="0" presId="urn:microsoft.com/office/officeart/2005/8/layout/hierarchy1"/>
    <dgm:cxn modelId="{C4E4D688-4A1E-4C37-9FD7-1B68369294DE}" type="presParOf" srcId="{E07FA95D-ECB5-4981-8F1D-0185D68B9C24}" destId="{43D03466-7C88-405C-BC4E-D91F9F0F6D19}" srcOrd="0" destOrd="0" presId="urn:microsoft.com/office/officeart/2005/8/layout/hierarchy1"/>
    <dgm:cxn modelId="{59CC03FD-9CF4-4881-97BD-5D027D15711E}" type="presParOf" srcId="{43D03466-7C88-405C-BC4E-D91F9F0F6D19}" destId="{D9BA0790-5E7B-41EC-8428-98C75DE86122}" srcOrd="0" destOrd="0" presId="urn:microsoft.com/office/officeart/2005/8/layout/hierarchy1"/>
    <dgm:cxn modelId="{F75A5AF5-53C0-4400-BAC1-883E425FCFBA}" type="presParOf" srcId="{43D03466-7C88-405C-BC4E-D91F9F0F6D19}" destId="{7DB32D6D-396C-4732-99BB-95715DE6B760}" srcOrd="1" destOrd="0" presId="urn:microsoft.com/office/officeart/2005/8/layout/hierarchy1"/>
    <dgm:cxn modelId="{6D9860E4-08EF-4583-897B-76051EB7F0A9}" type="presParOf" srcId="{E07FA95D-ECB5-4981-8F1D-0185D68B9C24}" destId="{972D954D-9556-4AB9-A512-B56FCB09F77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41F7084-CFE7-46C0-B298-406238D381E4}" type="datetimeFigureOut">
              <a:rPr lang="de-DE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7C52423-F73C-43EF-8230-10CAAFFD724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037451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054EAFC-94CC-4E62-B9B1-38423E565796}" type="datetimeFigureOut">
              <a:rPr lang="de-DE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BE784ED-990D-45A7-85C7-3D3C9830644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284653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 smtClean="0"/>
          </a:p>
        </p:txBody>
      </p:sp>
      <p:sp>
        <p:nvSpPr>
          <p:cNvPr id="1946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DA876BC-A0BF-4C04-BA19-8D91C803398E}" type="slidenum">
              <a:rPr lang="de-DE" altLang="de-DE"/>
              <a:pPr/>
              <a:t>27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8491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5914E-0FF4-4EDD-820B-164B4FA3D8A0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746B6-ECD8-424A-8BBF-B31DBC094497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21AF5-7DB1-4195-ABF5-97AB206A1DFD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4A2B3-36FA-48FD-BE58-07F1BF4D46F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EC452-07BE-4584-A00A-FCB2CE5426E9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4B5EC-E903-4945-A2C9-4CA15DEF2AA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9933-00A3-4896-AF70-0F5B36590A79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0AFEC5-3559-4107-872F-37E4D17E1348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12090-B022-4A95-A4AE-AED7B4644E61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6CFBD-F76A-413D-B229-03026925DB3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2FA9-23E2-4278-A608-DE0C742A0965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7F23D-1411-473D-BCB6-3957AA3619EF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E66C-F2EC-4F78-9C13-C0ECBBF67960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71082-C21E-47FF-95E8-DD81DEA792F4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7D33B-5DA5-4313-88A9-7BBF5EBEDDCE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6D91E-A1BB-4E31-B98F-20BF605739BB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27CE-C4ED-41AF-A82C-870E5610F217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4A97C-D38B-4E87-AD4F-E8369B543530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B895A-6F0E-4DD6-A892-834AADB096F7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2288D-1586-4E41-B4C0-D4EFE4744848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8E141-E2AD-449B-8220-BEE32E0DEC6B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F27BF-525C-4C7A-9514-3BC9029BF9EB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C94429-DA14-47F2-8D1A-31B2361B0F7E}" type="datetime1">
              <a:rPr lang="de-DE" smtClean="0"/>
              <a:pPr>
                <a:defRPr/>
              </a:pPr>
              <a:t>20.06.2018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B5EAA7E-E243-49BC-9BA3-69B8EDFB239B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tentmanager.de/wp-content/uploads/2014/01/Internationaler-Handel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emf"/><Relationship Id="rId5" Type="http://schemas.openxmlformats.org/officeDocument/2006/relationships/oleObject" Target="../embeddings/Microsoft_Word_97-2003-Dokument1.doc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ions-kochbuch.de/rezept/3817.htm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irtrade.de/index.php/mID/3.3.4/lan/de#Das_Fairtrade_Siegel" TargetMode="External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arions-kochbuch.de/rezept/3817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feld 3"/>
          <p:cNvSpPr txBox="1">
            <a:spLocks noChangeArrowheads="1"/>
          </p:cNvSpPr>
          <p:nvPr/>
        </p:nvSpPr>
        <p:spPr bwMode="auto">
          <a:xfrm>
            <a:off x="2483768" y="1773238"/>
            <a:ext cx="67325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 err="1">
                <a:solidFill>
                  <a:schemeClr val="bg1"/>
                </a:solidFill>
                <a:latin typeface="Myriad Pro Cond"/>
              </a:rPr>
              <a:t>Ökonopoly</a:t>
            </a:r>
            <a:r>
              <a:rPr lang="de-DE" sz="3600" b="1" dirty="0">
                <a:solidFill>
                  <a:schemeClr val="bg1"/>
                </a:solidFill>
                <a:latin typeface="Myriad Pro Cond"/>
              </a:rPr>
              <a:t>®…</a:t>
            </a:r>
          </a:p>
        </p:txBody>
      </p:sp>
      <p:sp>
        <p:nvSpPr>
          <p:cNvPr id="4100" name="Rechteck 6"/>
          <p:cNvSpPr>
            <a:spLocks noChangeArrowheads="1"/>
          </p:cNvSpPr>
          <p:nvPr/>
        </p:nvSpPr>
        <p:spPr bwMode="auto">
          <a:xfrm>
            <a:off x="387490" y="6541536"/>
            <a:ext cx="581281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de-DE" altLang="de-DE" sz="800" dirty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Foto: 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  <a:hlinkClick r:id="rId3"/>
              </a:rPr>
              <a:t>https://www.contentmanager.de/wp-content/uploads/2014/01/Internationaler-Handel.jpg</a:t>
            </a:r>
            <a:r>
              <a:rPr lang="de-DE" altLang="de-DE" sz="800" dirty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 [letzter Zugriff: 13.12.2017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])</a:t>
            </a:r>
            <a:endParaRPr lang="de-DE" altLang="de-DE" sz="800" dirty="0">
              <a:solidFill>
                <a:schemeClr val="bg1"/>
              </a:solidFill>
            </a:endParaRPr>
          </a:p>
        </p:txBody>
      </p:sp>
      <p:sp>
        <p:nvSpPr>
          <p:cNvPr id="4102" name="Textfeld 4"/>
          <p:cNvSpPr txBox="1">
            <a:spLocks noChangeArrowheads="1"/>
          </p:cNvSpPr>
          <p:nvPr/>
        </p:nvSpPr>
        <p:spPr bwMode="auto">
          <a:xfrm>
            <a:off x="2483768" y="2524894"/>
            <a:ext cx="604847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de-DE" altLang="de-DE" sz="2000" b="1" dirty="0">
                <a:solidFill>
                  <a:schemeClr val="bg1"/>
                </a:solidFill>
              </a:rPr>
              <a:t>…ein volkswirtschaftliches Experiment</a:t>
            </a:r>
          </a:p>
        </p:txBody>
      </p:sp>
      <p:pic>
        <p:nvPicPr>
          <p:cNvPr id="23554" name="Picture 2" descr="https://www.contentmanager.de/wp-content/uploads/2014/01/Internationaler-Hand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996952"/>
            <a:ext cx="3507842" cy="3440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" name="Gruppieren 8"/>
          <p:cNvGrpSpPr/>
          <p:nvPr/>
        </p:nvGrpSpPr>
        <p:grpSpPr>
          <a:xfrm rot="1245533">
            <a:off x="538616" y="5277801"/>
            <a:ext cx="8291184" cy="739780"/>
            <a:chOff x="666936" y="4306355"/>
            <a:chExt cx="8291184" cy="739780"/>
          </a:xfrm>
        </p:grpSpPr>
        <p:sp>
          <p:nvSpPr>
            <p:cNvPr id="10" name="Abgerundetes Rechteck 9"/>
            <p:cNvSpPr/>
            <p:nvPr/>
          </p:nvSpPr>
          <p:spPr>
            <a:xfrm rot="20315626">
              <a:off x="666936" y="4306355"/>
              <a:ext cx="8280774" cy="73978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" name="Textfeld 3"/>
            <p:cNvSpPr txBox="1">
              <a:spLocks noChangeArrowheads="1"/>
            </p:cNvSpPr>
            <p:nvPr/>
          </p:nvSpPr>
          <p:spPr bwMode="auto">
            <a:xfrm rot="20315626">
              <a:off x="679356" y="4375782"/>
              <a:ext cx="827876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3600" b="1" dirty="0" smtClean="0">
                  <a:solidFill>
                    <a:schemeClr val="bg1"/>
                  </a:solidFill>
                  <a:latin typeface="Myriad Pro Cond"/>
                </a:rPr>
                <a:t>HANDEL ZWISCHEN ZWEI LÄNDERN</a:t>
              </a:r>
              <a:endParaRPr lang="de-DE" sz="3600" b="1" dirty="0">
                <a:solidFill>
                  <a:schemeClr val="bg1"/>
                </a:solidFill>
                <a:latin typeface="Myriad Pro Cond"/>
              </a:endParaRPr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2483768" y="1774557"/>
            <a:ext cx="65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3600" b="1" dirty="0" smtClean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Runde 2: Auswertung</a:t>
            </a:r>
            <a:endParaRPr lang="de-DE" sz="3600" dirty="0"/>
          </a:p>
        </p:txBody>
      </p:sp>
      <p:graphicFrame>
        <p:nvGraphicFramePr>
          <p:cNvPr id="1433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230681"/>
              </p:ext>
            </p:extLst>
          </p:nvPr>
        </p:nvGraphicFramePr>
        <p:xfrm>
          <a:off x="2627784" y="2564904"/>
          <a:ext cx="4927054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4" name="Document" r:id="rId5" imgW="6413478" imgH="5377032" progId="Word.Document.8">
                  <p:embed/>
                </p:oleObj>
              </mc:Choice>
              <mc:Fallback>
                <p:oleObj name="Document" r:id="rId5" imgW="6413478" imgH="5377032" progId="Word.Document.8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564904"/>
                        <a:ext cx="4927054" cy="43204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833" y="27508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feld 3"/>
          <p:cNvSpPr txBox="1">
            <a:spLocks noChangeArrowheads="1"/>
          </p:cNvSpPr>
          <p:nvPr/>
        </p:nvSpPr>
        <p:spPr bwMode="auto">
          <a:xfrm>
            <a:off x="2483768" y="1773238"/>
            <a:ext cx="67325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 err="1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And</a:t>
            </a:r>
            <a:r>
              <a:rPr lang="de-DE" alt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 </a:t>
            </a:r>
            <a:r>
              <a:rPr lang="de-DE" altLang="de-DE" sz="3600" b="1" dirty="0" err="1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the</a:t>
            </a:r>
            <a:r>
              <a:rPr lang="de-DE" alt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 </a:t>
            </a:r>
            <a:r>
              <a:rPr lang="de-DE" altLang="de-DE" sz="3600" b="1" dirty="0" err="1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winners</a:t>
            </a:r>
            <a:r>
              <a:rPr lang="de-DE" alt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 </a:t>
            </a:r>
            <a:r>
              <a:rPr lang="de-DE" altLang="de-DE" sz="3600" b="1" dirty="0" err="1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are</a:t>
            </a:r>
            <a:r>
              <a:rPr lang="de-DE" alt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…</a:t>
            </a:r>
          </a:p>
        </p:txBody>
      </p:sp>
      <p:sp>
        <p:nvSpPr>
          <p:cNvPr id="12292" name="Textfeld 4"/>
          <p:cNvSpPr txBox="1">
            <a:spLocks noChangeArrowheads="1"/>
          </p:cNvSpPr>
          <p:nvPr/>
        </p:nvSpPr>
        <p:spPr bwMode="auto">
          <a:xfrm>
            <a:off x="2411413" y="2565400"/>
            <a:ext cx="6553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de-DE" altLang="de-DE" sz="540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…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555776" y="1825660"/>
            <a:ext cx="6660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2800" b="1" dirty="0">
                <a:solidFill>
                  <a:schemeClr val="bg1"/>
                </a:solidFill>
                <a:ea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2946373" y="2852936"/>
            <a:ext cx="6001621" cy="32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300"/>
              </a:lnSpc>
            </a:pPr>
            <a:r>
              <a:rPr lang="de-DE" altLang="de-DE" sz="2000" b="1" u="sng" dirty="0" smtClean="0">
                <a:solidFill>
                  <a:schemeClr val="bg1"/>
                </a:solidFill>
                <a:ea typeface="Myriad Bold"/>
              </a:rPr>
              <a:t>Begrifflichkeiten:</a:t>
            </a:r>
          </a:p>
          <a:p>
            <a:pPr eaLnBrk="1" hangingPunct="1">
              <a:lnSpc>
                <a:spcPts val="2300"/>
              </a:lnSpc>
            </a:pPr>
            <a:endParaRPr lang="de-DE" altLang="de-DE" b="1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300"/>
              </a:lnSpc>
            </a:pP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Ressourcen:</a:t>
            </a:r>
          </a:p>
          <a:p>
            <a:pPr eaLnBrk="1" hangingPunct="1">
              <a:lnSpc>
                <a:spcPts val="2300"/>
              </a:lnSpc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Eine </a:t>
            </a:r>
            <a:r>
              <a:rPr lang="de-DE" sz="1600" b="1" dirty="0" smtClean="0">
                <a:solidFill>
                  <a:schemeClr val="bg1"/>
                </a:solidFill>
              </a:rPr>
              <a:t>Ressource</a:t>
            </a:r>
            <a:r>
              <a:rPr lang="de-DE" sz="1600" dirty="0" smtClean="0">
                <a:solidFill>
                  <a:schemeClr val="bg1"/>
                </a:solidFill>
              </a:rPr>
              <a:t> </a:t>
            </a:r>
            <a:r>
              <a:rPr lang="de-DE" sz="1600" dirty="0">
                <a:solidFill>
                  <a:schemeClr val="bg1"/>
                </a:solidFill>
              </a:rPr>
              <a:t>ist ein </a:t>
            </a:r>
            <a:r>
              <a:rPr lang="de-DE" sz="1600" dirty="0" smtClean="0">
                <a:solidFill>
                  <a:schemeClr val="bg1"/>
                </a:solidFill>
              </a:rPr>
              <a:t>Mittel, das zur Erreichung eines Ziel eingesetzt wird. Sie kann</a:t>
            </a:r>
            <a:r>
              <a:rPr lang="de-DE" sz="1600" dirty="0">
                <a:solidFill>
                  <a:schemeClr val="bg1"/>
                </a:solidFill>
              </a:rPr>
              <a:t> </a:t>
            </a:r>
            <a:r>
              <a:rPr lang="de-DE" sz="1600" dirty="0" smtClean="0">
                <a:solidFill>
                  <a:schemeClr val="bg1"/>
                </a:solidFill>
              </a:rPr>
              <a:t>materiell</a:t>
            </a:r>
            <a:r>
              <a:rPr lang="de-DE" sz="1600" dirty="0">
                <a:solidFill>
                  <a:schemeClr val="bg1"/>
                </a:solidFill>
              </a:rPr>
              <a:t> oder </a:t>
            </a:r>
            <a:r>
              <a:rPr lang="de-DE" sz="1600" dirty="0" smtClean="0">
                <a:solidFill>
                  <a:schemeClr val="bg1"/>
                </a:solidFill>
              </a:rPr>
              <a:t>immateriell sein</a:t>
            </a:r>
            <a:r>
              <a:rPr lang="de-DE" sz="1600" dirty="0">
                <a:solidFill>
                  <a:schemeClr val="bg1"/>
                </a:solidFill>
              </a:rPr>
              <a:t>. </a:t>
            </a:r>
            <a:endParaRPr lang="de-DE" sz="1600" dirty="0" smtClean="0">
              <a:solidFill>
                <a:schemeClr val="bg1"/>
              </a:solidFill>
            </a:endParaRPr>
          </a:p>
          <a:p>
            <a:pPr>
              <a:tabLst>
                <a:tab pos="4033838" algn="l"/>
              </a:tabLst>
            </a:pPr>
            <a:endParaRPr lang="de-DE" sz="1600" dirty="0" smtClean="0">
              <a:solidFill>
                <a:schemeClr val="bg1"/>
              </a:solidFill>
            </a:endParaRPr>
          </a:p>
          <a:p>
            <a:pPr>
              <a:tabLst>
                <a:tab pos="4033838" algn="l"/>
              </a:tabLst>
            </a:pPr>
            <a:r>
              <a:rPr lang="de-DE" sz="1600" dirty="0" smtClean="0">
                <a:solidFill>
                  <a:schemeClr val="bg1"/>
                </a:solidFill>
              </a:rPr>
              <a:t>Meist sind Geld, Maschinen, Boden</a:t>
            </a:r>
            <a:r>
              <a:rPr lang="de-DE" sz="1600" dirty="0">
                <a:solidFill>
                  <a:schemeClr val="bg1"/>
                </a:solidFill>
              </a:rPr>
              <a:t>, Rohstoffe, </a:t>
            </a:r>
            <a:r>
              <a:rPr lang="de-DE" sz="1600" dirty="0" smtClean="0">
                <a:solidFill>
                  <a:schemeClr val="bg1"/>
                </a:solidFill>
              </a:rPr>
              <a:t>Energie, Arbeitskraft oder (</a:t>
            </a:r>
            <a:r>
              <a:rPr lang="de-DE" sz="1600" dirty="0">
                <a:solidFill>
                  <a:schemeClr val="bg1"/>
                </a:solidFill>
              </a:rPr>
              <a:t>Arbeits-)Zeit </a:t>
            </a:r>
            <a:r>
              <a:rPr lang="de-DE" sz="1600" dirty="0" smtClean="0">
                <a:solidFill>
                  <a:schemeClr val="bg1"/>
                </a:solidFill>
              </a:rPr>
              <a:t>gemeint. </a:t>
            </a:r>
          </a:p>
          <a:p>
            <a:endParaRPr lang="de-DE" sz="1600" dirty="0" smtClean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In unserem Beispiel wurde die Ressource Arbeitszeit zur Herstellung von Fisch und Brot betrachtet.</a:t>
            </a:r>
            <a:r>
              <a:rPr lang="de-DE" sz="1600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12293" name="Grafik 4" descr="Fotolia_4787074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80" y="3645024"/>
            <a:ext cx="2657805" cy="184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2" name="Rechteck 5"/>
          <p:cNvSpPr>
            <a:spLocks noChangeArrowheads="1"/>
          </p:cNvSpPr>
          <p:nvPr/>
        </p:nvSpPr>
        <p:spPr bwMode="auto">
          <a:xfrm>
            <a:off x="467544" y="6309900"/>
            <a:ext cx="16859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 sz="800" dirty="0">
                <a:solidFill>
                  <a:schemeClr val="bg1"/>
                </a:solidFill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</a:rPr>
              <a:t>Foto: </a:t>
            </a:r>
            <a:r>
              <a:rPr lang="de-DE" altLang="de-DE" sz="800" dirty="0" err="1" smtClean="0">
                <a:solidFill>
                  <a:schemeClr val="bg1"/>
                </a:solidFill>
              </a:rPr>
              <a:t>Fotolia</a:t>
            </a:r>
            <a:r>
              <a:rPr lang="de-DE" altLang="de-DE" sz="800" dirty="0" smtClean="0">
                <a:solidFill>
                  <a:schemeClr val="bg1"/>
                </a:solidFill>
              </a:rPr>
              <a:t> </a:t>
            </a:r>
            <a:r>
              <a:rPr lang="de-DE" altLang="de-DE" sz="800" dirty="0">
                <a:solidFill>
                  <a:schemeClr val="bg1"/>
                </a:solidFill>
              </a:rPr>
              <a:t>© </a:t>
            </a:r>
            <a:r>
              <a:rPr lang="de-DE" altLang="de-DE" sz="800" dirty="0" err="1">
                <a:solidFill>
                  <a:schemeClr val="bg1"/>
                </a:solidFill>
              </a:rPr>
              <a:t>Diana_Drubig</a:t>
            </a:r>
            <a:r>
              <a:rPr lang="de-DE" altLang="de-DE" sz="800" dirty="0" smtClean="0">
                <a:solidFill>
                  <a:schemeClr val="bg1"/>
                </a:solidFill>
              </a:rPr>
              <a:t>)</a:t>
            </a:r>
            <a:endParaRPr lang="de-DE" altLang="de-DE" sz="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516216" y="6173787"/>
            <a:ext cx="2133600" cy="365125"/>
          </a:xfrm>
        </p:spPr>
        <p:txBody>
          <a:bodyPr/>
          <a:lstStyle/>
          <a:p>
            <a:fld id="{CAD4A97C-D38B-4E87-AD4F-E8369B543530}" type="slidenum">
              <a:rPr lang="de-DE" altLang="de-DE" smtClean="0"/>
              <a:pPr/>
              <a:t>12</a:t>
            </a:fld>
            <a:endParaRPr lang="de-DE" alt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508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555776" y="1825660"/>
            <a:ext cx="6660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2800" b="1" dirty="0">
                <a:solidFill>
                  <a:schemeClr val="bg1"/>
                </a:solidFill>
                <a:ea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2946373" y="2688203"/>
            <a:ext cx="6001621" cy="376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300"/>
              </a:lnSpc>
            </a:pPr>
            <a:r>
              <a:rPr lang="de-DE" altLang="de-DE" sz="2000" b="1" u="sng" dirty="0" smtClean="0">
                <a:solidFill>
                  <a:schemeClr val="bg1"/>
                </a:solidFill>
                <a:ea typeface="Myriad Bold"/>
              </a:rPr>
              <a:t>Begrifflichkeiten:</a:t>
            </a:r>
          </a:p>
          <a:p>
            <a:pPr eaLnBrk="1" hangingPunct="1">
              <a:lnSpc>
                <a:spcPts val="2300"/>
              </a:lnSpc>
            </a:pPr>
            <a:endParaRPr lang="de-DE" altLang="de-DE" b="1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300"/>
              </a:lnSpc>
            </a:pP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Güter:</a:t>
            </a:r>
          </a:p>
          <a:p>
            <a:pPr eaLnBrk="1" hangingPunct="1">
              <a:lnSpc>
                <a:spcPts val="2300"/>
              </a:lnSpc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Als </a:t>
            </a:r>
            <a:r>
              <a:rPr lang="de-DE" sz="1600" b="1" dirty="0" smtClean="0">
                <a:solidFill>
                  <a:schemeClr val="bg1"/>
                </a:solidFill>
              </a:rPr>
              <a:t>Güter</a:t>
            </a:r>
            <a:r>
              <a:rPr lang="de-DE" sz="1600" dirty="0">
                <a:solidFill>
                  <a:schemeClr val="bg1"/>
                </a:solidFill>
              </a:rPr>
              <a:t> </a:t>
            </a:r>
            <a:r>
              <a:rPr lang="de-DE" sz="1600" dirty="0" smtClean="0">
                <a:solidFill>
                  <a:schemeClr val="bg1"/>
                </a:solidFill>
              </a:rPr>
              <a:t>bezeichnet </a:t>
            </a:r>
            <a:r>
              <a:rPr lang="de-DE" sz="1600" dirty="0">
                <a:solidFill>
                  <a:schemeClr val="bg1"/>
                </a:solidFill>
              </a:rPr>
              <a:t>man </a:t>
            </a:r>
            <a:r>
              <a:rPr lang="de-DE" sz="1600" dirty="0" smtClean="0">
                <a:solidFill>
                  <a:schemeClr val="bg1"/>
                </a:solidFill>
              </a:rPr>
              <a:t>Mittel, die der Bedürfnis-befriedigung</a:t>
            </a:r>
            <a:r>
              <a:rPr lang="de-DE" sz="1600" dirty="0">
                <a:solidFill>
                  <a:schemeClr val="bg1"/>
                </a:solidFill>
              </a:rPr>
              <a:t> </a:t>
            </a:r>
            <a:r>
              <a:rPr lang="de-DE" sz="1600" dirty="0" smtClean="0">
                <a:solidFill>
                  <a:schemeClr val="bg1"/>
                </a:solidFill>
              </a:rPr>
              <a:t>dienen.</a:t>
            </a:r>
          </a:p>
          <a:p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Güter werden </a:t>
            </a:r>
            <a:r>
              <a:rPr lang="de-DE" sz="1600" dirty="0">
                <a:solidFill>
                  <a:schemeClr val="bg1"/>
                </a:solidFill>
              </a:rPr>
              <a:t>über ihre Knappheit </a:t>
            </a:r>
            <a:r>
              <a:rPr lang="de-DE" sz="1600" dirty="0" smtClean="0">
                <a:solidFill>
                  <a:schemeClr val="bg1"/>
                </a:solidFill>
              </a:rPr>
              <a:t>definiert: </a:t>
            </a:r>
            <a:r>
              <a:rPr lang="de-DE" sz="1600" i="1" dirty="0" smtClean="0">
                <a:solidFill>
                  <a:schemeClr val="bg1"/>
                </a:solidFill>
              </a:rPr>
              <a:t>knappe </a:t>
            </a:r>
            <a:r>
              <a:rPr lang="de-DE" sz="1600" i="1" dirty="0">
                <a:solidFill>
                  <a:schemeClr val="bg1"/>
                </a:solidFill>
              </a:rPr>
              <a:t>Güter</a:t>
            </a:r>
            <a:r>
              <a:rPr lang="de-DE" sz="1600" dirty="0">
                <a:solidFill>
                  <a:schemeClr val="bg1"/>
                </a:solidFill>
              </a:rPr>
              <a:t> </a:t>
            </a:r>
            <a:r>
              <a:rPr lang="de-DE" sz="1600" dirty="0" smtClean="0">
                <a:solidFill>
                  <a:schemeClr val="bg1"/>
                </a:solidFill>
              </a:rPr>
              <a:t>stehen nicht </a:t>
            </a:r>
            <a:r>
              <a:rPr lang="de-DE" sz="1600" dirty="0">
                <a:solidFill>
                  <a:schemeClr val="bg1"/>
                </a:solidFill>
              </a:rPr>
              <a:t>zu jeder Zeit und an jedem gewünschten Ort in der gewünschten Qualität und Menge zur </a:t>
            </a:r>
            <a:r>
              <a:rPr lang="de-DE" sz="1600" dirty="0" smtClean="0">
                <a:solidFill>
                  <a:schemeClr val="bg1"/>
                </a:solidFill>
              </a:rPr>
              <a:t>Verfügung.</a:t>
            </a:r>
            <a:r>
              <a:rPr lang="de-DE" sz="1600" dirty="0">
                <a:solidFill>
                  <a:schemeClr val="bg1"/>
                </a:solidFill>
              </a:rPr>
              <a:t> </a:t>
            </a:r>
            <a:endParaRPr lang="de-DE" sz="1600" dirty="0" smtClean="0">
              <a:solidFill>
                <a:schemeClr val="bg1"/>
              </a:solidFill>
            </a:endParaRPr>
          </a:p>
          <a:p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Wichtige </a:t>
            </a:r>
            <a:r>
              <a:rPr lang="de-DE" sz="1600" dirty="0">
                <a:solidFill>
                  <a:schemeClr val="bg1"/>
                </a:solidFill>
              </a:rPr>
              <a:t>Eigenschaften von Wirtschaftsgütern sind </a:t>
            </a:r>
            <a:r>
              <a:rPr lang="de-DE" sz="1600" dirty="0" smtClean="0">
                <a:solidFill>
                  <a:schemeClr val="bg1"/>
                </a:solidFill>
              </a:rPr>
              <a:t>ihre </a:t>
            </a:r>
            <a:r>
              <a:rPr lang="de-DE" sz="1600" dirty="0">
                <a:solidFill>
                  <a:schemeClr val="bg1"/>
                </a:solidFill>
              </a:rPr>
              <a:t>Tausch- und Marktfähigkeit.</a:t>
            </a:r>
          </a:p>
          <a:p>
            <a:r>
              <a:rPr lang="de-DE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12293" name="Grafik 4" descr="Fotolia_4787074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80" y="3668999"/>
            <a:ext cx="2657805" cy="184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2" name="Rechteck 5"/>
          <p:cNvSpPr>
            <a:spLocks noChangeArrowheads="1"/>
          </p:cNvSpPr>
          <p:nvPr/>
        </p:nvSpPr>
        <p:spPr bwMode="auto">
          <a:xfrm>
            <a:off x="467544" y="6309320"/>
            <a:ext cx="16859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 sz="800" dirty="0">
                <a:solidFill>
                  <a:schemeClr val="bg1"/>
                </a:solidFill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</a:rPr>
              <a:t>Foto: </a:t>
            </a:r>
            <a:r>
              <a:rPr lang="de-DE" altLang="de-DE" sz="800" dirty="0" err="1" smtClean="0">
                <a:solidFill>
                  <a:schemeClr val="bg1"/>
                </a:solidFill>
              </a:rPr>
              <a:t>Fotolia</a:t>
            </a:r>
            <a:r>
              <a:rPr lang="de-DE" altLang="de-DE" sz="800" dirty="0" smtClean="0">
                <a:solidFill>
                  <a:schemeClr val="bg1"/>
                </a:solidFill>
              </a:rPr>
              <a:t> </a:t>
            </a:r>
            <a:r>
              <a:rPr lang="de-DE" altLang="de-DE" sz="800" dirty="0">
                <a:solidFill>
                  <a:schemeClr val="bg1"/>
                </a:solidFill>
              </a:rPr>
              <a:t>© </a:t>
            </a:r>
            <a:r>
              <a:rPr lang="de-DE" altLang="de-DE" sz="800" dirty="0" err="1">
                <a:solidFill>
                  <a:schemeClr val="bg1"/>
                </a:solidFill>
              </a:rPr>
              <a:t>Diana_Drubig</a:t>
            </a:r>
            <a:r>
              <a:rPr lang="de-DE" altLang="de-DE" sz="800" dirty="0" smtClean="0">
                <a:solidFill>
                  <a:schemeClr val="bg1"/>
                </a:solidFill>
              </a:rPr>
              <a:t>)</a:t>
            </a:r>
            <a:endParaRPr lang="de-DE" altLang="de-DE" sz="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553200" y="6165304"/>
            <a:ext cx="2133600" cy="365125"/>
          </a:xfrm>
        </p:spPr>
        <p:txBody>
          <a:bodyPr/>
          <a:lstStyle/>
          <a:p>
            <a:fld id="{CAD4A97C-D38B-4E87-AD4F-E8369B543530}" type="slidenum">
              <a:rPr lang="de-DE" altLang="de-DE" smtClean="0"/>
              <a:pPr/>
              <a:t>13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5449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555776" y="1825660"/>
            <a:ext cx="6660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2800" b="1" dirty="0">
                <a:solidFill>
                  <a:schemeClr val="bg1"/>
                </a:solidFill>
                <a:ea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2946373" y="2555220"/>
            <a:ext cx="6001621" cy="4042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300"/>
              </a:lnSpc>
            </a:pPr>
            <a:r>
              <a:rPr lang="de-DE" altLang="de-DE" sz="2000" b="1" u="sng" dirty="0" smtClean="0">
                <a:solidFill>
                  <a:schemeClr val="bg1"/>
                </a:solidFill>
                <a:ea typeface="Myriad Bold"/>
              </a:rPr>
              <a:t>Begrifflichkeiten:</a:t>
            </a:r>
          </a:p>
          <a:p>
            <a:pPr eaLnBrk="1" hangingPunct="1">
              <a:lnSpc>
                <a:spcPts val="2300"/>
              </a:lnSpc>
            </a:pPr>
            <a:endParaRPr lang="de-DE" altLang="de-DE" b="1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300"/>
              </a:lnSpc>
            </a:pP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Arbeitsteilung/Spezialisierung:</a:t>
            </a:r>
          </a:p>
          <a:p>
            <a:pPr eaLnBrk="1" hangingPunct="1">
              <a:lnSpc>
                <a:spcPts val="2300"/>
              </a:lnSpc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Unter Arbeitsteilung versteht man die organisatorische Zerlegung einer Arbeitsaufgabe in mehrere Teilaufgaben und deren Zuweisung an einzelne Arbeitsausführende</a:t>
            </a:r>
            <a:r>
              <a:rPr lang="de-DE" sz="1600" dirty="0" smtClean="0">
                <a:solidFill>
                  <a:schemeClr val="bg1"/>
                </a:solidFill>
              </a:rPr>
              <a:t>. </a:t>
            </a:r>
          </a:p>
          <a:p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Ein Spezialfall ist die internationale Arbeitsteilung: Beispielsweise produziert ein Land Öl, eines Stahl und ein drittes Oliven.</a:t>
            </a:r>
          </a:p>
          <a:p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…oder eins produziert Fisch und ein anderes Brötchen…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12293" name="Grafik 4" descr="Fotolia_4787074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80" y="3668999"/>
            <a:ext cx="2657805" cy="184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2" name="Rechteck 5"/>
          <p:cNvSpPr>
            <a:spLocks noChangeArrowheads="1"/>
          </p:cNvSpPr>
          <p:nvPr/>
        </p:nvSpPr>
        <p:spPr bwMode="auto">
          <a:xfrm>
            <a:off x="467544" y="6304509"/>
            <a:ext cx="16859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 sz="800" dirty="0">
                <a:solidFill>
                  <a:schemeClr val="bg1"/>
                </a:solidFill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</a:rPr>
              <a:t>Foto: </a:t>
            </a:r>
            <a:r>
              <a:rPr lang="de-DE" altLang="de-DE" sz="800" dirty="0" err="1" smtClean="0">
                <a:solidFill>
                  <a:schemeClr val="bg1"/>
                </a:solidFill>
              </a:rPr>
              <a:t>Fotolia</a:t>
            </a:r>
            <a:r>
              <a:rPr lang="de-DE" altLang="de-DE" sz="800" dirty="0" smtClean="0">
                <a:solidFill>
                  <a:schemeClr val="bg1"/>
                </a:solidFill>
              </a:rPr>
              <a:t> </a:t>
            </a:r>
            <a:r>
              <a:rPr lang="de-DE" altLang="de-DE" sz="800" dirty="0">
                <a:solidFill>
                  <a:schemeClr val="bg1"/>
                </a:solidFill>
              </a:rPr>
              <a:t>© </a:t>
            </a:r>
            <a:r>
              <a:rPr lang="de-DE" altLang="de-DE" sz="800" dirty="0" err="1">
                <a:solidFill>
                  <a:schemeClr val="bg1"/>
                </a:solidFill>
              </a:rPr>
              <a:t>Diana_Drubig</a:t>
            </a:r>
            <a:r>
              <a:rPr lang="de-DE" altLang="de-DE" sz="800" dirty="0" smtClean="0">
                <a:solidFill>
                  <a:schemeClr val="bg1"/>
                </a:solidFill>
              </a:rPr>
              <a:t>)</a:t>
            </a:r>
            <a:endParaRPr lang="de-DE" altLang="de-DE" sz="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553200" y="6165304"/>
            <a:ext cx="2133600" cy="365125"/>
          </a:xfrm>
        </p:spPr>
        <p:txBody>
          <a:bodyPr/>
          <a:lstStyle/>
          <a:p>
            <a:fld id="{CAD4A97C-D38B-4E87-AD4F-E8369B543530}" type="slidenum">
              <a:rPr lang="de-DE" altLang="de-DE" smtClean="0"/>
              <a:pPr/>
              <a:t>14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304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" y="-27384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555776" y="1772816"/>
            <a:ext cx="6660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2800" b="1" dirty="0">
                <a:solidFill>
                  <a:schemeClr val="bg1"/>
                </a:solidFill>
                <a:ea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2483768" y="2585997"/>
            <a:ext cx="6480720" cy="401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300"/>
              </a:lnSpc>
            </a:pPr>
            <a:r>
              <a:rPr lang="de-DE" altLang="de-DE" sz="2000" b="1" u="sng" dirty="0" smtClean="0">
                <a:solidFill>
                  <a:schemeClr val="bg1"/>
                </a:solidFill>
                <a:ea typeface="Myriad Bold"/>
              </a:rPr>
              <a:t>Begrifflichkeiten:</a:t>
            </a:r>
          </a:p>
          <a:p>
            <a:pPr eaLnBrk="1" hangingPunct="1">
              <a:lnSpc>
                <a:spcPts val="2300"/>
              </a:lnSpc>
            </a:pPr>
            <a:endParaRPr lang="de-DE" altLang="de-DE" b="1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300"/>
              </a:lnSpc>
            </a:pP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Opportunitätskosten 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(auch </a:t>
            </a:r>
            <a:r>
              <a:rPr lang="de-DE" dirty="0" smtClean="0">
                <a:solidFill>
                  <a:schemeClr val="bg1"/>
                </a:solidFill>
              </a:rPr>
              <a:t>Alternativ- </a:t>
            </a:r>
            <a:r>
              <a:rPr lang="de-DE" dirty="0">
                <a:solidFill>
                  <a:schemeClr val="bg1"/>
                </a:solidFill>
              </a:rPr>
              <a:t>oder </a:t>
            </a:r>
            <a:r>
              <a:rPr lang="de-DE" dirty="0" smtClean="0">
                <a:solidFill>
                  <a:schemeClr val="bg1"/>
                </a:solidFill>
              </a:rPr>
              <a:t>Verzichtkosten)</a:t>
            </a: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300"/>
              </a:lnSpc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Opportunitätskosten </a:t>
            </a:r>
            <a:r>
              <a:rPr lang="de-DE" sz="1600" dirty="0" smtClean="0">
                <a:solidFill>
                  <a:schemeClr val="bg1"/>
                </a:solidFill>
              </a:rPr>
              <a:t>sind </a:t>
            </a:r>
            <a:r>
              <a:rPr lang="de-DE" sz="1600" dirty="0">
                <a:solidFill>
                  <a:schemeClr val="bg1"/>
                </a:solidFill>
              </a:rPr>
              <a:t>der entgangene Nutzen/Ertrag aufgrund der Entscheidung für einen anderen </a:t>
            </a:r>
            <a:r>
              <a:rPr lang="de-DE" sz="1600" dirty="0" smtClean="0">
                <a:solidFill>
                  <a:schemeClr val="bg1"/>
                </a:solidFill>
              </a:rPr>
              <a:t>Nutzen/Ertrag – also </a:t>
            </a:r>
            <a:r>
              <a:rPr lang="de-DE" sz="1600" dirty="0">
                <a:solidFill>
                  <a:schemeClr val="bg1"/>
                </a:solidFill>
              </a:rPr>
              <a:t>das, worauf </a:t>
            </a:r>
            <a:r>
              <a:rPr lang="de-DE" sz="1600" dirty="0" smtClean="0">
                <a:solidFill>
                  <a:schemeClr val="bg1"/>
                </a:solidFill>
              </a:rPr>
              <a:t>man verzichtet zugunsten </a:t>
            </a:r>
            <a:r>
              <a:rPr lang="de-DE" sz="1600" dirty="0">
                <a:solidFill>
                  <a:schemeClr val="bg1"/>
                </a:solidFill>
              </a:rPr>
              <a:t>einer gewählten </a:t>
            </a:r>
            <a:r>
              <a:rPr lang="de-DE" sz="1600" dirty="0" smtClean="0">
                <a:solidFill>
                  <a:schemeClr val="bg1"/>
                </a:solidFill>
              </a:rPr>
              <a:t>Alternative.</a:t>
            </a:r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Opportunitätskosten entstehen dadurch, dass Ressourcen nur einmal verwendet und nicht gleichzeitig anderen Zwecken zugeführt werden können. </a:t>
            </a:r>
            <a:endParaRPr lang="de-DE" sz="1600" dirty="0" smtClean="0">
              <a:solidFill>
                <a:schemeClr val="bg1"/>
              </a:solidFill>
            </a:endParaRPr>
          </a:p>
          <a:p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Wer mehr Fisch </a:t>
            </a:r>
            <a:r>
              <a:rPr lang="de-DE" sz="1600" dirty="0" smtClean="0">
                <a:solidFill>
                  <a:schemeClr val="bg1"/>
                </a:solidFill>
              </a:rPr>
              <a:t>produziert, </a:t>
            </a:r>
            <a:r>
              <a:rPr lang="de-DE" sz="1600" dirty="0">
                <a:solidFill>
                  <a:schemeClr val="bg1"/>
                </a:solidFill>
              </a:rPr>
              <a:t>hat als Opportunitätskosten den Verzicht auf die Produktion von Brötchen, denn er kann seine Zeit nur einmal aufwenden. 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 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2293" name="Grafik 4" descr="Fotolia_4787074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29443">
            <a:off x="96529" y="3743055"/>
            <a:ext cx="2141173" cy="1488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2" name="Rechteck 5"/>
          <p:cNvSpPr>
            <a:spLocks noChangeArrowheads="1"/>
          </p:cNvSpPr>
          <p:nvPr/>
        </p:nvSpPr>
        <p:spPr bwMode="auto">
          <a:xfrm>
            <a:off x="429261" y="6323468"/>
            <a:ext cx="16859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 sz="800" dirty="0">
                <a:solidFill>
                  <a:schemeClr val="bg1"/>
                </a:solidFill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</a:rPr>
              <a:t>Foto: </a:t>
            </a:r>
            <a:r>
              <a:rPr lang="de-DE" altLang="de-DE" sz="800" dirty="0" err="1" smtClean="0">
                <a:solidFill>
                  <a:schemeClr val="bg1"/>
                </a:solidFill>
              </a:rPr>
              <a:t>Fotolia</a:t>
            </a:r>
            <a:r>
              <a:rPr lang="de-DE" altLang="de-DE" sz="800" dirty="0" smtClean="0">
                <a:solidFill>
                  <a:schemeClr val="bg1"/>
                </a:solidFill>
              </a:rPr>
              <a:t> </a:t>
            </a:r>
            <a:r>
              <a:rPr lang="de-DE" altLang="de-DE" sz="800" dirty="0">
                <a:solidFill>
                  <a:schemeClr val="bg1"/>
                </a:solidFill>
              </a:rPr>
              <a:t>© </a:t>
            </a:r>
            <a:r>
              <a:rPr lang="de-DE" altLang="de-DE" sz="800" dirty="0" err="1">
                <a:solidFill>
                  <a:schemeClr val="bg1"/>
                </a:solidFill>
              </a:rPr>
              <a:t>Diana_Drubig</a:t>
            </a:r>
            <a:r>
              <a:rPr lang="de-DE" altLang="de-DE" sz="800" dirty="0" smtClean="0">
                <a:solidFill>
                  <a:schemeClr val="bg1"/>
                </a:solidFill>
              </a:rPr>
              <a:t>)</a:t>
            </a:r>
            <a:endParaRPr lang="de-DE" altLang="de-DE" sz="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588224" y="6173787"/>
            <a:ext cx="2133600" cy="365125"/>
          </a:xfrm>
        </p:spPr>
        <p:txBody>
          <a:bodyPr/>
          <a:lstStyle/>
          <a:p>
            <a:fld id="{CAD4A97C-D38B-4E87-AD4F-E8369B543530}" type="slidenum">
              <a:rPr lang="de-DE" altLang="de-DE" smtClean="0"/>
              <a:pPr/>
              <a:t>15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3381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483768" y="1774776"/>
            <a:ext cx="666010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Was haben wir gelernt…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16</a:t>
            </a:fld>
            <a:endParaRPr lang="de-DE" altLang="de-DE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863801683"/>
              </p:ext>
            </p:extLst>
          </p:nvPr>
        </p:nvGraphicFramePr>
        <p:xfrm>
          <a:off x="1907704" y="2636912"/>
          <a:ext cx="568571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AutoShape 3"/>
          <p:cNvSpPr>
            <a:spLocks/>
          </p:cNvSpPr>
          <p:nvPr/>
        </p:nvSpPr>
        <p:spPr bwMode="auto">
          <a:xfrm rot="16200000">
            <a:off x="4673204" y="2510656"/>
            <a:ext cx="328612" cy="5422900"/>
          </a:xfrm>
          <a:prstGeom prst="leftBrace">
            <a:avLst>
              <a:gd name="adj1" fmla="val 137520"/>
              <a:gd name="adj2" fmla="val 50000"/>
            </a:avLst>
          </a:prstGeom>
          <a:noFill/>
          <a:ln w="25400">
            <a:solidFill>
              <a:srgbClr val="B61965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763688" y="5534311"/>
            <a:ext cx="620303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ts val="2500"/>
              </a:lnSpc>
            </a:pPr>
            <a:r>
              <a:rPr lang="de-DE" dirty="0">
                <a:solidFill>
                  <a:schemeClr val="bg1"/>
                </a:solidFill>
                <a:ea typeface="Myriad Bold"/>
                <a:cs typeface="Myriad Bold"/>
              </a:rPr>
              <a:t>Opportunitätskosten erfassen, worauf </a:t>
            </a:r>
            <a:r>
              <a:rPr lang="de-DE" dirty="0" smtClean="0">
                <a:solidFill>
                  <a:schemeClr val="bg1"/>
                </a:solidFill>
                <a:ea typeface="Myriad Bold"/>
                <a:cs typeface="Myriad Bold"/>
              </a:rPr>
              <a:t>die/der </a:t>
            </a:r>
            <a:r>
              <a:rPr lang="de-DE" dirty="0">
                <a:solidFill>
                  <a:schemeClr val="bg1"/>
                </a:solidFill>
                <a:ea typeface="Myriad Bold"/>
                <a:cs typeface="Myriad Bold"/>
              </a:rPr>
              <a:t>Einzelne </a:t>
            </a:r>
            <a:r>
              <a:rPr lang="de-DE" dirty="0" smtClean="0">
                <a:solidFill>
                  <a:schemeClr val="bg1"/>
                </a:solidFill>
                <a:ea typeface="Myriad Bold"/>
                <a:cs typeface="Myriad Bold"/>
              </a:rPr>
              <a:t>verzichtet, wenn sie/er </a:t>
            </a:r>
            <a:r>
              <a:rPr lang="de-DE" dirty="0">
                <a:solidFill>
                  <a:schemeClr val="bg1"/>
                </a:solidFill>
                <a:ea typeface="Myriad Bold"/>
                <a:cs typeface="Myriad Bold"/>
              </a:rPr>
              <a:t>sich für eine Alternative entscheidet.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483768" y="1700808"/>
            <a:ext cx="666010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3311352" y="2530389"/>
            <a:ext cx="5653136" cy="383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300"/>
              </a:lnSpc>
            </a:pPr>
            <a:r>
              <a:rPr lang="de-DE" altLang="de-DE" b="1" u="sng" dirty="0" smtClean="0">
                <a:solidFill>
                  <a:schemeClr val="bg1"/>
                </a:solidFill>
                <a:ea typeface="Myriad Bold"/>
              </a:rPr>
              <a:t>Begrifflichkeiten:</a:t>
            </a:r>
          </a:p>
          <a:p>
            <a:pPr eaLnBrk="1" hangingPunct="1">
              <a:lnSpc>
                <a:spcPts val="2300"/>
              </a:lnSpc>
            </a:pPr>
            <a:endParaRPr lang="de-DE" altLang="de-DE" b="1" u="sng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300"/>
              </a:lnSpc>
            </a:pPr>
            <a:r>
              <a:rPr lang="de-DE" altLang="de-DE" b="1" dirty="0" err="1" smtClean="0">
                <a:solidFill>
                  <a:schemeClr val="bg1"/>
                </a:solidFill>
                <a:ea typeface="Myriad Bold"/>
              </a:rPr>
              <a:t>Produktionsmöglichkeitenkurve</a:t>
            </a: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 </a:t>
            </a:r>
          </a:p>
          <a:p>
            <a:pPr eaLnBrk="1" hangingPunct="1">
              <a:lnSpc>
                <a:spcPts val="2300"/>
              </a:lnSpc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500"/>
              </a:lnSpc>
            </a:pPr>
            <a:r>
              <a:rPr lang="de-DE" altLang="de-DE" sz="1600" dirty="0" smtClean="0">
                <a:solidFill>
                  <a:schemeClr val="bg1"/>
                </a:solidFill>
                <a:ea typeface="Myriad Bold"/>
              </a:rPr>
              <a:t>Die </a:t>
            </a:r>
            <a:r>
              <a:rPr lang="de-DE" altLang="de-DE" sz="1600" dirty="0" err="1" smtClean="0">
                <a:solidFill>
                  <a:schemeClr val="bg1"/>
                </a:solidFill>
                <a:ea typeface="Myriad Bold"/>
              </a:rPr>
              <a:t>Produktionsmöglichkeitenkurve</a:t>
            </a:r>
            <a:r>
              <a:rPr lang="de-DE" altLang="de-DE" sz="1600" dirty="0" smtClean="0">
                <a:solidFill>
                  <a:schemeClr val="bg1"/>
                </a:solidFill>
                <a:ea typeface="Myriad Bold"/>
              </a:rPr>
              <a:t> zeigt an, welche Mengenkombinationen verschiedener Güter (Fisch und Brot) mit den verfügbaren Ressourcen (Arbeitszeit) hergestellt werden können. </a:t>
            </a:r>
          </a:p>
          <a:p>
            <a:pPr eaLnBrk="1" hangingPunct="1">
              <a:lnSpc>
                <a:spcPts val="2500"/>
              </a:lnSpc>
            </a:pPr>
            <a:endParaRPr lang="de-DE" altLang="de-DE" sz="1600" dirty="0">
              <a:solidFill>
                <a:schemeClr val="bg1"/>
              </a:solidFill>
              <a:ea typeface="Myriad Bold"/>
            </a:endParaRPr>
          </a:p>
          <a:p>
            <a:pPr eaLnBrk="1" hangingPunct="1">
              <a:lnSpc>
                <a:spcPts val="2500"/>
              </a:lnSpc>
            </a:pPr>
            <a:r>
              <a:rPr lang="de-DE" altLang="de-DE" sz="1600" dirty="0" smtClean="0">
                <a:solidFill>
                  <a:schemeClr val="bg1"/>
                </a:solidFill>
                <a:ea typeface="Myriad Bold"/>
              </a:rPr>
              <a:t>Außerdem zeigt sie, auf wie viele Mengeneinheiten eines Gutes verzichtet werden muss (Opportunitätskosten), wenn von einem anderen Gut mehr hergestellt werden soll.</a:t>
            </a:r>
            <a:endParaRPr lang="de-DE" altLang="de-DE" sz="1600" dirty="0">
              <a:solidFill>
                <a:schemeClr val="bg1"/>
              </a:solidFill>
              <a:ea typeface="Myriad Bold"/>
            </a:endParaRPr>
          </a:p>
        </p:txBody>
      </p:sp>
      <p:sp>
        <p:nvSpPr>
          <p:cNvPr id="14342" name="Rechteck 5"/>
          <p:cNvSpPr>
            <a:spLocks noChangeArrowheads="1"/>
          </p:cNvSpPr>
          <p:nvPr/>
        </p:nvSpPr>
        <p:spPr bwMode="auto">
          <a:xfrm>
            <a:off x="467544" y="6506031"/>
            <a:ext cx="16859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 sz="800" dirty="0">
                <a:solidFill>
                  <a:schemeClr val="bg1"/>
                </a:solidFill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</a:rPr>
              <a:t>Foto: </a:t>
            </a:r>
            <a:r>
              <a:rPr lang="de-DE" altLang="de-DE" sz="800" dirty="0" err="1" smtClean="0">
                <a:solidFill>
                  <a:schemeClr val="bg1"/>
                </a:solidFill>
              </a:rPr>
              <a:t>Fotolia</a:t>
            </a:r>
            <a:r>
              <a:rPr lang="de-DE" altLang="de-DE" sz="800" dirty="0" smtClean="0">
                <a:solidFill>
                  <a:schemeClr val="bg1"/>
                </a:solidFill>
              </a:rPr>
              <a:t> </a:t>
            </a:r>
            <a:r>
              <a:rPr lang="de-DE" altLang="de-DE" sz="800" dirty="0">
                <a:solidFill>
                  <a:schemeClr val="bg1"/>
                </a:solidFill>
              </a:rPr>
              <a:t>© </a:t>
            </a:r>
            <a:r>
              <a:rPr lang="de-DE" altLang="de-DE" sz="800" dirty="0" err="1">
                <a:solidFill>
                  <a:schemeClr val="bg1"/>
                </a:solidFill>
              </a:rPr>
              <a:t>Diana_Drubig</a:t>
            </a:r>
            <a:r>
              <a:rPr lang="de-DE" altLang="de-DE" sz="800" dirty="0" smtClean="0">
                <a:solidFill>
                  <a:schemeClr val="bg1"/>
                </a:solidFill>
              </a:rPr>
              <a:t>)</a:t>
            </a:r>
            <a:endParaRPr lang="de-DE" altLang="de-DE" sz="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17</a:t>
            </a:fld>
            <a:endParaRPr lang="de-DE" altLang="de-DE"/>
          </a:p>
        </p:txBody>
      </p:sp>
      <p:pic>
        <p:nvPicPr>
          <p:cNvPr id="8" name="Grafik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84984"/>
            <a:ext cx="2952328" cy="2533848"/>
          </a:xfrm>
          <a:prstGeom prst="rect">
            <a:avLst/>
          </a:prstGeom>
          <a:noFill/>
          <a:ln w="508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73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483768" y="1773238"/>
            <a:ext cx="66601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3200" b="1" dirty="0">
                <a:solidFill>
                  <a:schemeClr val="bg1"/>
                </a:solidFill>
                <a:ea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2916238" y="2457450"/>
            <a:ext cx="5759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de-DE" altLang="de-DE" dirty="0" smtClean="0">
              <a:solidFill>
                <a:schemeClr val="bg1"/>
              </a:solidFill>
              <a:ea typeface="Myriad Bold"/>
              <a:cs typeface="Myriad Bold"/>
            </a:endParaRPr>
          </a:p>
          <a:p>
            <a:pPr eaLnBrk="1" hangingPunct="1"/>
            <a:endParaRPr lang="de-DE" altLang="de-DE" dirty="0">
              <a:solidFill>
                <a:schemeClr val="bg1"/>
              </a:solidFill>
              <a:ea typeface="Myriad Bold"/>
              <a:cs typeface="Myriad Bold"/>
            </a:endParaRPr>
          </a:p>
        </p:txBody>
      </p:sp>
      <p:pic>
        <p:nvPicPr>
          <p:cNvPr id="7" name="Grafik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944" y="2594544"/>
            <a:ext cx="4786346" cy="371477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755576" y="2616001"/>
            <a:ext cx="33123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de-DE" altLang="de-DE" u="sng" dirty="0" smtClean="0">
                <a:solidFill>
                  <a:schemeClr val="bg1"/>
                </a:solidFill>
                <a:ea typeface="Myriad Bold"/>
                <a:cs typeface="Myriad Bold"/>
              </a:rPr>
              <a:t>Interpretation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:</a:t>
            </a: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E, B, A liegen auf der Geraden</a:t>
            </a:r>
          </a:p>
          <a:p>
            <a:pPr eaLnBrk="1" hangingPunct="1">
              <a:buFont typeface="Wingdings" pitchFamily="2" charset="2"/>
              <a:buChar char="è"/>
            </a:pPr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Produktionsmöglichkeiten</a:t>
            </a: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    voll ausgeschöpft</a:t>
            </a: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 </a:t>
            </a: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D liegt oberhalb der Kurve</a:t>
            </a:r>
          </a:p>
          <a:p>
            <a:pPr eaLnBrk="1" hangingPunct="1">
              <a:buFont typeface="Wingdings" pitchFamily="2" charset="2"/>
              <a:buChar char="è"/>
            </a:pPr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Produktionsmöglichkeit    </a:t>
            </a: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    nicht erreichbar </a:t>
            </a:r>
          </a:p>
          <a:p>
            <a:pPr eaLnBrk="1" hangingPunct="1"/>
            <a:endParaRPr lang="de-DE" altLang="de-DE" dirty="0" smtClean="0">
              <a:solidFill>
                <a:schemeClr val="bg1"/>
              </a:solidFill>
              <a:ea typeface="Myriad Bold"/>
              <a:cs typeface="Myriad Bold"/>
            </a:endParaRP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C liegt unterhalb der Kurve</a:t>
            </a:r>
          </a:p>
          <a:p>
            <a:pPr eaLnBrk="1" hangingPunct="1">
              <a:buFont typeface="Wingdings" pitchFamily="2" charset="2"/>
              <a:buChar char="è"/>
            </a:pPr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Unterbeschäftigung</a:t>
            </a:r>
          </a:p>
          <a:p>
            <a:pPr eaLnBrk="1" hangingPunct="1"/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    (Kapazitäten nicht voll   </a:t>
            </a:r>
            <a:b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</a:br>
            <a:r>
              <a:rPr lang="de-DE" altLang="de-DE" dirty="0" smtClean="0">
                <a:solidFill>
                  <a:schemeClr val="bg1"/>
                </a:solidFill>
                <a:ea typeface="Myriad Bold"/>
                <a:cs typeface="Myriad Bold"/>
              </a:rPr>
              <a:t>     ausgelastet)</a:t>
            </a:r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18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feld 3"/>
          <p:cNvSpPr txBox="1">
            <a:spLocks noChangeArrowheads="1"/>
          </p:cNvSpPr>
          <p:nvPr/>
        </p:nvSpPr>
        <p:spPr bwMode="auto">
          <a:xfrm>
            <a:off x="2483768" y="1773238"/>
            <a:ext cx="66601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de-DE" sz="3200" b="1" dirty="0">
                <a:solidFill>
                  <a:schemeClr val="bg1"/>
                </a:solidFill>
                <a:ea typeface="Myriad Pro Cond"/>
              </a:rPr>
              <a:t>Was haben wir gelernt…</a:t>
            </a:r>
          </a:p>
        </p:txBody>
      </p:sp>
      <p:sp>
        <p:nvSpPr>
          <p:cNvPr id="14340" name="Textfeld 4"/>
          <p:cNvSpPr txBox="1">
            <a:spLocks noChangeArrowheads="1"/>
          </p:cNvSpPr>
          <p:nvPr/>
        </p:nvSpPr>
        <p:spPr bwMode="auto">
          <a:xfrm>
            <a:off x="2916238" y="2457450"/>
            <a:ext cx="5759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de-DE" altLang="de-DE" dirty="0" smtClean="0">
              <a:solidFill>
                <a:schemeClr val="bg1"/>
              </a:solidFill>
              <a:ea typeface="Myriad Bold"/>
              <a:cs typeface="Myriad Bold"/>
            </a:endParaRPr>
          </a:p>
          <a:p>
            <a:pPr eaLnBrk="1" hangingPunct="1"/>
            <a:endParaRPr lang="de-DE" altLang="de-DE" dirty="0">
              <a:solidFill>
                <a:schemeClr val="bg1"/>
              </a:solidFill>
              <a:ea typeface="Myriad Bold"/>
              <a:cs typeface="Myriad Bold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19</a:t>
            </a:fld>
            <a:endParaRPr lang="de-DE" altLang="de-DE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899592" y="4643844"/>
            <a:ext cx="81369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4500" lvl="3" indent="-355600" eaLnBrk="1" hangingPunct="1">
              <a:buFont typeface="Arial" pitchFamily="34" charset="0"/>
              <a:buChar char="•"/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Nordland produziert jedes Produkt günstiger als </a:t>
            </a:r>
            <a:r>
              <a:rPr lang="de-DE" sz="1600" dirty="0" err="1" smtClean="0">
                <a:solidFill>
                  <a:schemeClr val="bg1"/>
                </a:solidFill>
              </a:rPr>
              <a:t>Südland</a:t>
            </a:r>
            <a:r>
              <a:rPr lang="de-DE" sz="1600" dirty="0">
                <a:solidFill>
                  <a:schemeClr val="bg1"/>
                </a:solidFill>
              </a:rPr>
              <a:t> </a:t>
            </a:r>
            <a:r>
              <a:rPr lang="de-DE" sz="1600" dirty="0" smtClean="0">
                <a:solidFill>
                  <a:schemeClr val="bg1"/>
                </a:solidFill>
              </a:rPr>
              <a:t>(</a:t>
            </a:r>
            <a:r>
              <a:rPr lang="de-DE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absoluter</a:t>
            </a:r>
            <a:r>
              <a:rPr lang="de-DE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1600" dirty="0" smtClean="0">
                <a:solidFill>
                  <a:schemeClr val="bg1"/>
                </a:solidFill>
              </a:rPr>
              <a:t>Kostenvorteil)</a:t>
            </a: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1600" dirty="0" smtClean="0">
              <a:solidFill>
                <a:schemeClr val="bg1"/>
              </a:solidFill>
            </a:endParaRP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Nordland: Stärke liegt in der Produktion von Fisch.</a:t>
            </a:r>
            <a:br>
              <a:rPr lang="de-DE" sz="1600" dirty="0" smtClean="0">
                <a:solidFill>
                  <a:schemeClr val="bg1"/>
                </a:solidFill>
              </a:rPr>
            </a:br>
            <a:r>
              <a:rPr lang="de-DE" sz="1600" dirty="0" err="1" smtClean="0">
                <a:solidFill>
                  <a:schemeClr val="bg1"/>
                </a:solidFill>
              </a:rPr>
              <a:t>Südland</a:t>
            </a:r>
            <a:r>
              <a:rPr lang="de-DE" sz="1600" dirty="0" smtClean="0">
                <a:solidFill>
                  <a:schemeClr val="bg1"/>
                </a:solidFill>
              </a:rPr>
              <a:t>: Stärke liegt in der Produktion von Brot.  (</a:t>
            </a:r>
            <a:r>
              <a:rPr lang="de-DE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komparativer</a:t>
            </a:r>
            <a:r>
              <a:rPr lang="de-DE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de-DE" sz="1600" dirty="0" smtClean="0">
                <a:solidFill>
                  <a:schemeClr val="bg1"/>
                </a:solidFill>
              </a:rPr>
              <a:t>Kostenvorteil)</a:t>
            </a:r>
          </a:p>
          <a:p>
            <a:pPr marL="88900" lvl="3" eaLnBrk="1" hangingPunct="1">
              <a:defRPr/>
            </a:pPr>
            <a:endParaRPr lang="de-DE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8900" lvl="3" eaLnBrk="1" hangingPunct="1">
              <a:defRPr/>
            </a:pP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 </a:t>
            </a:r>
            <a:r>
              <a:rPr lang="de-DE" sz="1600" dirty="0" smtClean="0">
                <a:solidFill>
                  <a:schemeClr val="bg1"/>
                </a:solidFill>
              </a:rPr>
              <a:t>Handel </a:t>
            </a:r>
            <a:r>
              <a:rPr lang="de-DE" sz="1600" dirty="0">
                <a:solidFill>
                  <a:schemeClr val="bg1"/>
                </a:solidFill>
              </a:rPr>
              <a:t>verbessert die Situation beider </a:t>
            </a:r>
            <a:r>
              <a:rPr lang="de-DE" sz="1600" dirty="0" smtClean="0">
                <a:solidFill>
                  <a:schemeClr val="bg1"/>
                </a:solidFill>
              </a:rPr>
              <a:t>Länder, Voraussetzung</a:t>
            </a:r>
            <a:r>
              <a:rPr lang="de-DE" sz="1600" dirty="0">
                <a:solidFill>
                  <a:schemeClr val="bg1"/>
                </a:solidFill>
              </a:rPr>
              <a:t>: </a:t>
            </a:r>
            <a:r>
              <a:rPr lang="de-DE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Spezialisierung</a:t>
            </a:r>
          </a:p>
          <a:p>
            <a:pPr marL="444500" lvl="3" indent="-355600" eaLnBrk="1" hangingPunct="1"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     Beachte</a:t>
            </a:r>
            <a:r>
              <a:rPr lang="de-DE" sz="1600" dirty="0">
                <a:solidFill>
                  <a:schemeClr val="bg1"/>
                </a:solidFill>
              </a:rPr>
              <a:t>: Spezialisierung </a:t>
            </a:r>
            <a:r>
              <a:rPr lang="de-DE" sz="1600" dirty="0" smtClean="0">
                <a:solidFill>
                  <a:schemeClr val="bg1"/>
                </a:solidFill>
              </a:rPr>
              <a:t>immer </a:t>
            </a:r>
            <a:r>
              <a:rPr lang="de-DE" sz="1600" dirty="0">
                <a:solidFill>
                  <a:schemeClr val="bg1"/>
                </a:solidFill>
              </a:rPr>
              <a:t>auf das Gut mit dem komparativen Vorteil</a:t>
            </a:r>
            <a:r>
              <a:rPr lang="de-DE" sz="1600" dirty="0" smtClean="0">
                <a:solidFill>
                  <a:schemeClr val="bg1"/>
                </a:solidFill>
              </a:rPr>
              <a:t>!</a:t>
            </a:r>
            <a:endParaRPr lang="de-DE" altLang="de-DE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152766"/>
              </p:ext>
            </p:extLst>
          </p:nvPr>
        </p:nvGraphicFramePr>
        <p:xfrm>
          <a:off x="2843808" y="3097317"/>
          <a:ext cx="5286411" cy="1389888"/>
        </p:xfrm>
        <a:graphic>
          <a:graphicData uri="http://schemas.openxmlformats.org/drawingml/2006/table">
            <a:tbl>
              <a:tblPr/>
              <a:tblGrid>
                <a:gridCol w="1762137"/>
                <a:gridCol w="1762137"/>
                <a:gridCol w="1762137"/>
              </a:tblGrid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Nordland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Fisch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Stunde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Brot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1,5 Stunden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Südland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Fisch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Stunden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Brot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 Stunden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/>
          <a:srcRect l="36613" t="48600" r="50787" b="40200"/>
          <a:stretch/>
        </p:blipFill>
        <p:spPr>
          <a:xfrm>
            <a:off x="1115616" y="3140968"/>
            <a:ext cx="1152128" cy="57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4"/>
          <a:srcRect l="36613" t="48600" r="50787" b="40200"/>
          <a:stretch/>
        </p:blipFill>
        <p:spPr>
          <a:xfrm>
            <a:off x="1115616" y="3859232"/>
            <a:ext cx="1152128" cy="57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feld 2"/>
          <p:cNvSpPr txBox="1"/>
          <p:nvPr/>
        </p:nvSpPr>
        <p:spPr>
          <a:xfrm>
            <a:off x="971600" y="2542873"/>
            <a:ext cx="6864424" cy="66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ts val="2300"/>
              </a:lnSpc>
            </a:pPr>
            <a:r>
              <a:rPr lang="de-DE" altLang="de-DE" b="1" u="sng" dirty="0">
                <a:solidFill>
                  <a:schemeClr val="bg1"/>
                </a:solidFill>
                <a:ea typeface="Myriad Bold"/>
              </a:rPr>
              <a:t>Begrifflichkeiten</a:t>
            </a:r>
            <a:r>
              <a:rPr lang="de-DE" altLang="de-DE" b="1" u="sng" dirty="0" smtClean="0">
                <a:solidFill>
                  <a:schemeClr val="bg1"/>
                </a:solidFill>
                <a:ea typeface="Myriad Bold"/>
              </a:rPr>
              <a:t>:</a:t>
            </a: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 absoluter und komparativer Kostenvorteil </a:t>
            </a:r>
            <a:endParaRPr lang="de-DE" altLang="de-DE" b="1" dirty="0">
              <a:solidFill>
                <a:schemeClr val="bg1"/>
              </a:solidFill>
              <a:ea typeface="Myriad Bold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2801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feld 3"/>
          <p:cNvSpPr txBox="1">
            <a:spLocks noChangeArrowheads="1"/>
          </p:cNvSpPr>
          <p:nvPr/>
        </p:nvSpPr>
        <p:spPr bwMode="auto">
          <a:xfrm>
            <a:off x="2483768" y="1773238"/>
            <a:ext cx="67325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</a:rPr>
              <a:t>Worum geht‘s? </a:t>
            </a:r>
          </a:p>
        </p:txBody>
      </p:sp>
      <p:sp>
        <p:nvSpPr>
          <p:cNvPr id="5125" name="Rechteck 5"/>
          <p:cNvSpPr>
            <a:spLocks noChangeArrowheads="1"/>
          </p:cNvSpPr>
          <p:nvPr/>
        </p:nvSpPr>
        <p:spPr bwMode="auto">
          <a:xfrm>
            <a:off x="450817" y="6548596"/>
            <a:ext cx="476925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de-DE" altLang="de-DE" sz="800" dirty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Fotos Fisch und Brot: 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  <a:hlinkClick r:id="rId3"/>
              </a:rPr>
              <a:t>http://www.marions-kochbuch.de/rezept/3817.htm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 [letzter Zugriff: 13.12.2017])</a:t>
            </a:r>
            <a:endParaRPr lang="de-DE" altLang="de-DE" sz="800" dirty="0">
              <a:solidFill>
                <a:schemeClr val="bg1"/>
              </a:solidFill>
            </a:endParaRPr>
          </a:p>
        </p:txBody>
      </p:sp>
      <p:sp>
        <p:nvSpPr>
          <p:cNvPr id="5126" name="Textfeld 4"/>
          <p:cNvSpPr txBox="1">
            <a:spLocks noChangeArrowheads="1"/>
          </p:cNvSpPr>
          <p:nvPr/>
        </p:nvSpPr>
        <p:spPr bwMode="auto">
          <a:xfrm>
            <a:off x="619945" y="2760861"/>
            <a:ext cx="51847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2000" b="1" dirty="0" smtClean="0">
                <a:solidFill>
                  <a:schemeClr val="bg1"/>
                </a:solidFill>
              </a:rPr>
              <a:t>Alle Schüler*innen werden in Teams eingeteilt, die jeweils ein Land vertreten. Sie unterscheiden sich in Süd- und Nordländer.</a:t>
            </a:r>
          </a:p>
          <a:p>
            <a:pPr algn="ctr" eaLnBrk="1" hangingPunct="1"/>
            <a:endParaRPr lang="de-DE" altLang="de-DE" sz="2000" b="1" dirty="0" smtClean="0">
              <a:solidFill>
                <a:schemeClr val="bg1"/>
              </a:solidFill>
            </a:endParaRPr>
          </a:p>
          <a:p>
            <a:pPr algn="ctr" eaLnBrk="1" hangingPunct="1"/>
            <a:r>
              <a:rPr lang="de-DE" altLang="de-DE" sz="2000" b="1" dirty="0" smtClean="0">
                <a:solidFill>
                  <a:schemeClr val="bg1"/>
                </a:solidFill>
              </a:rPr>
              <a:t>Jedes Land stellt die gleichen </a:t>
            </a:r>
          </a:p>
          <a:p>
            <a:pPr algn="ctr" eaLnBrk="1" hangingPunct="1"/>
            <a:r>
              <a:rPr lang="de-DE" altLang="de-DE" sz="2000" b="1" dirty="0" smtClean="0">
                <a:solidFill>
                  <a:schemeClr val="bg1"/>
                </a:solidFill>
              </a:rPr>
              <a:t>Güter – Fisch und </a:t>
            </a:r>
            <a:r>
              <a:rPr lang="de-DE" altLang="de-DE" sz="2000" b="1" dirty="0">
                <a:solidFill>
                  <a:schemeClr val="bg1"/>
                </a:solidFill>
              </a:rPr>
              <a:t>Brötchen – her</a:t>
            </a:r>
            <a:r>
              <a:rPr lang="de-DE" altLang="de-DE" sz="2000" b="1" dirty="0" smtClean="0">
                <a:solidFill>
                  <a:schemeClr val="bg1"/>
                </a:solidFill>
              </a:rPr>
              <a:t>. </a:t>
            </a:r>
          </a:p>
          <a:p>
            <a:pPr algn="ctr" eaLnBrk="1" hangingPunct="1"/>
            <a:endParaRPr lang="de-DE" altLang="de-DE" sz="2000" b="1" dirty="0" smtClean="0">
              <a:solidFill>
                <a:schemeClr val="bg1"/>
              </a:solidFill>
            </a:endParaRPr>
          </a:p>
          <a:p>
            <a:pPr algn="ctr" eaLnBrk="1" hangingPunct="1"/>
            <a:r>
              <a:rPr lang="de-DE" altLang="de-DE" sz="2000" b="1" dirty="0" smtClean="0">
                <a:solidFill>
                  <a:schemeClr val="bg1"/>
                </a:solidFill>
              </a:rPr>
              <a:t>Das Ziel jedes Landes ist es, so viele verwertbare Güter wie möglich herzustellen.</a:t>
            </a:r>
            <a:endParaRPr lang="de-DE" altLang="de-DE" sz="2000" b="1" dirty="0">
              <a:solidFill>
                <a:schemeClr val="bg1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720" y="4462422"/>
            <a:ext cx="1905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055" y="5145906"/>
            <a:ext cx="1905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</a:t>
            </a:fld>
            <a:endParaRPr lang="de-DE" alt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1506" y="2636912"/>
            <a:ext cx="1760803" cy="1001836"/>
          </a:xfrm>
          <a:prstGeom prst="rect">
            <a:avLst/>
          </a:prstGeom>
          <a:ln w="76200">
            <a:solidFill>
              <a:schemeClr val="bg1">
                <a:lumMod val="75000"/>
              </a:schemeClr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2328" y="3098421"/>
            <a:ext cx="1930936" cy="1080654"/>
          </a:xfrm>
          <a:prstGeom prst="rect">
            <a:avLst/>
          </a:prstGeom>
          <a:ln w="76200"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2483768" y="1774557"/>
            <a:ext cx="666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Globalisierung</a:t>
            </a:r>
          </a:p>
        </p:txBody>
      </p:sp>
      <p:pic>
        <p:nvPicPr>
          <p:cNvPr id="6" name="Grafik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564904"/>
            <a:ext cx="5572164" cy="407196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20</a:t>
            </a:fld>
            <a:endParaRPr lang="de-DE" altLang="de-DE"/>
          </a:p>
        </p:txBody>
      </p:sp>
      <p:sp>
        <p:nvSpPr>
          <p:cNvPr id="7" name="Textfeld 6"/>
          <p:cNvSpPr txBox="1"/>
          <p:nvPr/>
        </p:nvSpPr>
        <p:spPr>
          <a:xfrm>
            <a:off x="2368744" y="2636912"/>
            <a:ext cx="50115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Karikatur</a:t>
            </a:r>
            <a:r>
              <a:rPr lang="sv-SE" sz="800" dirty="0" smtClean="0"/>
              <a:t>: </a:t>
            </a:r>
            <a:r>
              <a:rPr lang="sv-SE" sz="800" dirty="0"/>
              <a:t>Gerhard Mester, © Cartoon-Caricature-Contors, Pfaffenhofen Bild Nr. 133/1533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2483768" y="1774557"/>
            <a:ext cx="65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chemeClr val="bg1"/>
                </a:solidFill>
                <a:latin typeface="Myriad Pro Cond"/>
                <a:ea typeface="Myriad Pro Cond"/>
                <a:cs typeface="Myriad Pro Cond"/>
              </a:rPr>
              <a:t>Strukturwandel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Grafik 9" descr="C:\Users\mhsg\AppData\Local\Microsoft\Windows\INetCache\Content.Word\glo-011817_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571744"/>
            <a:ext cx="507209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21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2483768" y="1774557"/>
            <a:ext cx="6588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/>
                </a:solidFill>
                <a:latin typeface="Myriad Pro Cond"/>
              </a:rPr>
              <a:t>Strukturwandel</a:t>
            </a:r>
            <a:endParaRPr lang="de-DE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Grafik 8" descr="C:\Users\mhsg\AppData\Local\Microsoft\Windows\INetCache\Content.Word\glo-010570_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571744"/>
            <a:ext cx="450059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22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2483768" y="1774557"/>
            <a:ext cx="65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/>
                </a:solidFill>
                <a:latin typeface="Myriad Pro Cond"/>
                <a:cs typeface="Myriad Pro Cond"/>
              </a:rPr>
              <a:t>Entwicklungsländer</a:t>
            </a:r>
            <a:endParaRPr lang="de-DE" sz="3600" dirty="0"/>
          </a:p>
        </p:txBody>
      </p:sp>
      <p:pic>
        <p:nvPicPr>
          <p:cNvPr id="8" name="Grafik 7" descr="26536_HighRes-JPEG-colo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107519" y="1821646"/>
            <a:ext cx="4071967" cy="557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23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2483768" y="1774557"/>
            <a:ext cx="6588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/>
                </a:solidFill>
                <a:latin typeface="Myriad Pro Cond"/>
                <a:cs typeface="Myriad Pro Cond"/>
              </a:rPr>
              <a:t>Entwicklungsländer</a:t>
            </a:r>
            <a:endParaRPr lang="de-DE" sz="3600" dirty="0"/>
          </a:p>
        </p:txBody>
      </p:sp>
      <p:pic>
        <p:nvPicPr>
          <p:cNvPr id="5" name="Grafik 4" descr="D:\DATEN\Ökonopoly\Überarbeitung\Handel\Sammlung\glo-011186_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759" y="2420888"/>
            <a:ext cx="364333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24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2483768" y="1774557"/>
            <a:ext cx="6588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/>
                </a:solidFill>
                <a:latin typeface="Myriad Pro Cond"/>
                <a:cs typeface="Myriad Pro Cond"/>
              </a:rPr>
              <a:t>Entwicklungsländer</a:t>
            </a:r>
            <a:endParaRPr lang="de-DE" sz="3600" dirty="0"/>
          </a:p>
        </p:txBody>
      </p:sp>
      <p:pic>
        <p:nvPicPr>
          <p:cNvPr id="6" name="Grafik 5" descr="C:\Users\mhsg\AppData\Local\Microsoft\Windows\INetCache\Content.Word\glo-003472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4088" y="2564904"/>
            <a:ext cx="471490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25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2483768" y="1774557"/>
            <a:ext cx="65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 smtClean="0">
                <a:solidFill>
                  <a:schemeClr val="bg1"/>
                </a:solidFill>
                <a:latin typeface="Myriad Pro Cond"/>
                <a:cs typeface="Myriad Pro Cond"/>
              </a:rPr>
              <a:t>Fairtrade</a:t>
            </a:r>
            <a:endParaRPr lang="de-DE" sz="3600" dirty="0"/>
          </a:p>
        </p:txBody>
      </p:sp>
      <p:pic>
        <p:nvPicPr>
          <p:cNvPr id="7" name="Grafik 6" descr="Siegel Fairtrade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892657"/>
            <a:ext cx="1428760" cy="168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rafik 7" descr="Siegel WFTO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4540" y="2906023"/>
            <a:ext cx="1571636" cy="145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rafik 8" descr="EU Bio Siegel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4805702"/>
            <a:ext cx="164307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Das_Naturland_Zeichen" descr="Naturland Zeichen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016" y="4448512"/>
            <a:ext cx="12858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0" descr="Naturland Fair Zeichen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45363" y="3068960"/>
            <a:ext cx="1283021" cy="2762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26</a:t>
            </a:fld>
            <a:endParaRPr lang="de-DE" altLang="de-DE"/>
          </a:p>
        </p:txBody>
      </p:sp>
      <p:sp>
        <p:nvSpPr>
          <p:cNvPr id="4" name="Textfeld 3"/>
          <p:cNvSpPr txBox="1"/>
          <p:nvPr/>
        </p:nvSpPr>
        <p:spPr>
          <a:xfrm>
            <a:off x="2379617" y="6186790"/>
            <a:ext cx="5648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 smtClean="0">
                <a:solidFill>
                  <a:schemeClr val="bg1"/>
                </a:solidFill>
              </a:rPr>
              <a:t>(Siegel</a:t>
            </a:r>
            <a:r>
              <a:rPr lang="de-DE" sz="800" dirty="0">
                <a:solidFill>
                  <a:schemeClr val="bg1"/>
                </a:solidFill>
              </a:rPr>
              <a:t>, Fairtrade.de, Hrsg.: GEPA Gesellschaft zur Förderung der Partnerschaft mit der Dritten Welt mbH, URL: </a:t>
            </a:r>
            <a:r>
              <a:rPr lang="de-DE" sz="800" dirty="0">
                <a:solidFill>
                  <a:schemeClr val="bg1"/>
                </a:solidFill>
                <a:hlinkClick r:id="rId8"/>
              </a:rPr>
              <a:t>http://</a:t>
            </a:r>
            <a:r>
              <a:rPr lang="de-DE" sz="800" dirty="0" smtClean="0">
                <a:solidFill>
                  <a:schemeClr val="bg1"/>
                </a:solidFill>
                <a:hlinkClick r:id="rId8"/>
              </a:rPr>
              <a:t>www.fairtrade.de/index.php/mID/3.3.4/lan/de#Das_Fairtrade_Siegel</a:t>
            </a:r>
            <a:r>
              <a:rPr lang="de-DE" sz="800" dirty="0" smtClean="0">
                <a:solidFill>
                  <a:schemeClr val="bg1"/>
                </a:solidFill>
              </a:rPr>
              <a:t> [</a:t>
            </a:r>
            <a:r>
              <a:rPr lang="de-DE" sz="800" dirty="0">
                <a:solidFill>
                  <a:schemeClr val="bg1"/>
                </a:solidFill>
              </a:rPr>
              <a:t>letzter Zugriff: 11.10.2017</a:t>
            </a:r>
            <a:r>
              <a:rPr lang="de-DE" sz="800" dirty="0" smtClean="0">
                <a:solidFill>
                  <a:schemeClr val="bg1"/>
                </a:solidFill>
              </a:rPr>
              <a:t>])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feld 4"/>
          <p:cNvSpPr txBox="1">
            <a:spLocks noChangeArrowheads="1"/>
          </p:cNvSpPr>
          <p:nvPr/>
        </p:nvSpPr>
        <p:spPr bwMode="auto">
          <a:xfrm>
            <a:off x="6516688" y="3357563"/>
            <a:ext cx="2159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 sz="3600" b="1">
                <a:solidFill>
                  <a:srgbClr val="3C1F5F"/>
                </a:solidFill>
                <a:latin typeface="Myriad Pro Cond"/>
                <a:ea typeface="Myriad Pro Cond"/>
                <a:cs typeface="Myriad Pro Cond"/>
              </a:rPr>
              <a:t>ALWIS…</a:t>
            </a:r>
            <a:endParaRPr lang="de-DE" altLang="de-DE" sz="3600">
              <a:solidFill>
                <a:srgbClr val="3C1F5F"/>
              </a:solidFill>
            </a:endParaRPr>
          </a:p>
        </p:txBody>
      </p:sp>
      <p:sp>
        <p:nvSpPr>
          <p:cNvPr id="18436" name="Textfeld 6"/>
          <p:cNvSpPr txBox="1">
            <a:spLocks noChangeArrowheads="1"/>
          </p:cNvSpPr>
          <p:nvPr/>
        </p:nvSpPr>
        <p:spPr bwMode="auto">
          <a:xfrm>
            <a:off x="4356100" y="5445125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de-DE" altLang="de-DE">
                <a:solidFill>
                  <a:srgbClr val="3C1F5F"/>
                </a:solidFill>
                <a:latin typeface="Myriad Pro Cond"/>
                <a:ea typeface="Myriad Pro Cond"/>
                <a:cs typeface="Myriad Pro Cond"/>
              </a:rPr>
              <a:t>…wo Schule und Beruf zusammenfinden</a:t>
            </a:r>
            <a:endParaRPr lang="de-DE" altLang="de-DE">
              <a:solidFill>
                <a:srgbClr val="3C1F5F"/>
              </a:solidFill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27</a:t>
            </a:fld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feld 3"/>
          <p:cNvSpPr txBox="1">
            <a:spLocks noChangeArrowheads="1"/>
          </p:cNvSpPr>
          <p:nvPr/>
        </p:nvSpPr>
        <p:spPr bwMode="auto">
          <a:xfrm>
            <a:off x="2483768" y="1773238"/>
            <a:ext cx="67325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</a:rPr>
              <a:t>Vorbereitung </a:t>
            </a:r>
          </a:p>
        </p:txBody>
      </p:sp>
      <p:sp>
        <p:nvSpPr>
          <p:cNvPr id="5126" name="Textfeld 4"/>
          <p:cNvSpPr txBox="1">
            <a:spLocks noChangeArrowheads="1"/>
          </p:cNvSpPr>
          <p:nvPr/>
        </p:nvSpPr>
        <p:spPr bwMode="auto">
          <a:xfrm>
            <a:off x="539552" y="2616001"/>
            <a:ext cx="5184775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7675" lvl="1" indent="-271463" eaLnBrk="1" hangingPunct="1">
              <a:buFont typeface="Arial" pitchFamily="34" charset="0"/>
              <a:buChar char="•"/>
              <a:defRPr/>
            </a:pP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Einteilung </a:t>
            </a:r>
            <a:r>
              <a:rPr lang="de-DE" altLang="de-DE" b="1" dirty="0">
                <a:solidFill>
                  <a:schemeClr val="bg1"/>
                </a:solidFill>
                <a:ea typeface="Myriad Bold"/>
              </a:rPr>
              <a:t>der </a:t>
            </a: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Schüler*innen </a:t>
            </a:r>
            <a:r>
              <a:rPr lang="de-DE" altLang="de-DE" b="1" dirty="0">
                <a:solidFill>
                  <a:schemeClr val="bg1"/>
                </a:solidFill>
                <a:ea typeface="Myriad Bold"/>
              </a:rPr>
              <a:t>in Gruppen:</a:t>
            </a:r>
          </a:p>
          <a:p>
            <a:pPr marL="447675" lvl="1" eaLnBrk="1" hangingPunct="1">
              <a:defRPr/>
            </a:pP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Jede*r Schüler*in </a:t>
            </a:r>
            <a:r>
              <a:rPr lang="de-DE" altLang="de-DE" dirty="0">
                <a:solidFill>
                  <a:schemeClr val="bg1"/>
                </a:solidFill>
                <a:ea typeface="Myriad Bold"/>
              </a:rPr>
              <a:t>zieht ein Länderkärtchen: </a:t>
            </a:r>
          </a:p>
          <a:p>
            <a:pPr marL="447675" lvl="1" eaLnBrk="1" hangingPunct="1">
              <a:defRPr/>
            </a:pPr>
            <a:r>
              <a:rPr lang="de-DE" altLang="de-DE" dirty="0">
                <a:solidFill>
                  <a:schemeClr val="bg1"/>
                </a:solidFill>
                <a:ea typeface="Myriad Bold"/>
              </a:rPr>
              <a:t>Es werden 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Zweier- </a:t>
            </a:r>
            <a:r>
              <a:rPr lang="de-DE" altLang="de-DE" dirty="0">
                <a:solidFill>
                  <a:schemeClr val="bg1"/>
                </a:solidFill>
                <a:ea typeface="Myriad Bold"/>
              </a:rPr>
              <a:t>und ggf. 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Dreier-Teams </a:t>
            </a:r>
            <a:r>
              <a:rPr lang="de-DE" altLang="de-DE" dirty="0">
                <a:solidFill>
                  <a:schemeClr val="bg1"/>
                </a:solidFill>
                <a:ea typeface="Myriad Bold"/>
              </a:rPr>
              <a:t>entstehen, von denen 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ein Drittel </a:t>
            </a:r>
            <a:r>
              <a:rPr lang="de-DE" altLang="de-DE" dirty="0">
                <a:solidFill>
                  <a:schemeClr val="bg1"/>
                </a:solidFill>
                <a:ea typeface="Myriad Bold"/>
              </a:rPr>
              <a:t>Nordländer und 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zwei Drittel </a:t>
            </a:r>
            <a:r>
              <a:rPr lang="de-DE" altLang="de-DE" dirty="0">
                <a:solidFill>
                  <a:schemeClr val="bg1"/>
                </a:solidFill>
                <a:ea typeface="Myriad Bold"/>
              </a:rPr>
              <a:t>Südländer sind</a:t>
            </a: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.</a:t>
            </a:r>
          </a:p>
          <a:p>
            <a:pPr marL="447675" lvl="1" eaLnBrk="1" hangingPunct="1">
              <a:defRPr/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pPr marL="442913" lvl="1" indent="-261938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>
                <a:solidFill>
                  <a:schemeClr val="bg1"/>
                </a:solidFill>
                <a:ea typeface="Myriad Bold"/>
              </a:rPr>
              <a:t>Das Spiel wird über </a:t>
            </a: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zwei </a:t>
            </a:r>
            <a:r>
              <a:rPr lang="de-DE" altLang="de-DE" b="1" dirty="0">
                <a:solidFill>
                  <a:schemeClr val="bg1"/>
                </a:solidFill>
                <a:ea typeface="Myriad Bold"/>
              </a:rPr>
              <a:t>Runden </a:t>
            </a: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gehen.</a:t>
            </a:r>
          </a:p>
          <a:p>
            <a:pPr marL="442913" lvl="1" indent="-261938" eaLnBrk="1" hangingPunct="1">
              <a:buFont typeface="Arial" panose="020B0604020202020204" pitchFamily="34" charset="0"/>
              <a:buChar char="•"/>
              <a:defRPr/>
            </a:pPr>
            <a:endParaRPr lang="de-DE" altLang="de-DE" b="1" dirty="0">
              <a:solidFill>
                <a:schemeClr val="bg1"/>
              </a:solidFill>
              <a:ea typeface="Myriad Bold"/>
            </a:endParaRPr>
          </a:p>
          <a:p>
            <a:pPr marL="442913" lvl="1" indent="-261938" eaLnBrk="1" hangingPunct="1">
              <a:buFont typeface="Arial" panose="020B0604020202020204" pitchFamily="34" charset="0"/>
              <a:buChar char="•"/>
              <a:defRPr/>
            </a:pPr>
            <a:r>
              <a:rPr lang="de-DE" altLang="de-DE" b="1" dirty="0" smtClean="0">
                <a:solidFill>
                  <a:schemeClr val="bg1"/>
                </a:solidFill>
                <a:ea typeface="Myriad Bold"/>
              </a:rPr>
              <a:t>In Runde 2 wird ein Marktplatz benötigt.</a:t>
            </a:r>
          </a:p>
          <a:p>
            <a:pPr marL="447675" lvl="1" eaLnBrk="1" hangingPunct="1">
              <a:defRPr/>
            </a:pPr>
            <a:endParaRPr lang="de-DE" altLang="de-DE" b="1" dirty="0">
              <a:solidFill>
                <a:schemeClr val="bg1"/>
              </a:solidFill>
              <a:ea typeface="Myriad Bold"/>
            </a:endParaRPr>
          </a:p>
          <a:p>
            <a:pPr marL="447675" lvl="1" eaLnBrk="1" hangingPunct="1">
              <a:defRPr/>
            </a:pPr>
            <a:endParaRPr lang="de-DE" altLang="de-DE" dirty="0" smtClean="0">
              <a:solidFill>
                <a:schemeClr val="bg1"/>
              </a:solidFill>
              <a:ea typeface="Myriad Bold"/>
            </a:endParaRPr>
          </a:p>
          <a:p>
            <a:pPr marL="447675" lvl="1" eaLnBrk="1" hangingPunct="1">
              <a:defRPr/>
            </a:pPr>
            <a:endParaRPr lang="de-DE" altLang="de-DE" dirty="0">
              <a:solidFill>
                <a:schemeClr val="bg1"/>
              </a:solidFill>
              <a:ea typeface="Myriad Bold"/>
            </a:endParaRPr>
          </a:p>
          <a:p>
            <a:pPr marL="447675" lvl="1" eaLnBrk="1" hangingPunct="1">
              <a:defRPr/>
            </a:pPr>
            <a:endParaRPr lang="de-DE" altLang="de-DE" dirty="0">
              <a:solidFill>
                <a:schemeClr val="bg1"/>
              </a:solidFill>
              <a:ea typeface="Myriad Bold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3</a:t>
            </a:fld>
            <a:endParaRPr lang="de-DE" alt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339949">
            <a:off x="6065529" y="2544610"/>
            <a:ext cx="2580884" cy="1851566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>
                <a:lumMod val="75000"/>
              </a:schemeClr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3486" y="5399996"/>
            <a:ext cx="2160240" cy="1053340"/>
          </a:xfrm>
          <a:prstGeom prst="rect">
            <a:avLst/>
          </a:prstGeom>
          <a:ln w="76200">
            <a:solidFill>
              <a:schemeClr val="bg1">
                <a:lumMod val="75000"/>
              </a:schemeClr>
            </a:solidFill>
          </a:ln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5381812"/>
            <a:ext cx="2232248" cy="1071524"/>
          </a:xfrm>
          <a:prstGeom prst="rect">
            <a:avLst/>
          </a:prstGeom>
          <a:ln w="7620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7664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372" y="-61873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4</a:t>
            </a:fld>
            <a:endParaRPr lang="de-DE" altLang="de-DE" dirty="0"/>
          </a:p>
        </p:txBody>
      </p:sp>
      <p:sp>
        <p:nvSpPr>
          <p:cNvPr id="8" name="Rechteck 5"/>
          <p:cNvSpPr>
            <a:spLocks noChangeArrowheads="1"/>
          </p:cNvSpPr>
          <p:nvPr/>
        </p:nvSpPr>
        <p:spPr bwMode="auto">
          <a:xfrm>
            <a:off x="2483768" y="1700808"/>
            <a:ext cx="66246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</a:rPr>
              <a:t>Runde 1: Spielregeln</a:t>
            </a:r>
          </a:p>
        </p:txBody>
      </p:sp>
      <p:sp>
        <p:nvSpPr>
          <p:cNvPr id="10" name="Textfeld 4"/>
          <p:cNvSpPr txBox="1">
            <a:spLocks noChangeArrowheads="1"/>
          </p:cNvSpPr>
          <p:nvPr/>
        </p:nvSpPr>
        <p:spPr bwMode="auto">
          <a:xfrm>
            <a:off x="2483768" y="2603807"/>
            <a:ext cx="5976664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lvl="3" eaLnBrk="1" hangingPunct="1">
              <a:defRPr/>
            </a:pPr>
            <a:r>
              <a:rPr lang="de-DE" dirty="0" smtClean="0">
                <a:solidFill>
                  <a:schemeClr val="bg1"/>
                </a:solidFill>
                <a:latin typeface="Arial" charset="0"/>
              </a:rPr>
              <a:t>Jedes Team, egal ob Nord- oder Südländer, hat insgesamt 20 Stunden Zeit zum Produzieren.</a:t>
            </a: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800" dirty="0" smtClean="0">
              <a:solidFill>
                <a:schemeClr val="bg1"/>
              </a:solidFill>
              <a:latin typeface="Arial" charset="0"/>
            </a:endParaRPr>
          </a:p>
          <a:p>
            <a:pPr marL="88900" lvl="3" eaLnBrk="1" hangingPunct="1">
              <a:defRPr/>
            </a:pPr>
            <a:r>
              <a:rPr lang="de-DE" dirty="0" smtClean="0">
                <a:solidFill>
                  <a:schemeClr val="bg1"/>
                </a:solidFill>
                <a:latin typeface="Arial" charset="0"/>
              </a:rPr>
              <a:t>Allerdings benötigen Nord- und Südländer für die Produktion unterschiedlich viel Zeit:</a:t>
            </a: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2000" dirty="0">
              <a:solidFill>
                <a:schemeClr val="bg1"/>
              </a:solidFill>
              <a:latin typeface="Arial" charset="0"/>
            </a:endParaRP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2000" dirty="0" smtClean="0">
              <a:solidFill>
                <a:schemeClr val="bg1"/>
              </a:solidFill>
              <a:latin typeface="Arial" charset="0"/>
            </a:endParaRP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2000" dirty="0">
              <a:solidFill>
                <a:schemeClr val="bg1"/>
              </a:solidFill>
              <a:latin typeface="Arial" charset="0"/>
            </a:endParaRP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2000" dirty="0" smtClean="0">
              <a:solidFill>
                <a:schemeClr val="bg1"/>
              </a:solidFill>
              <a:latin typeface="Arial" charset="0"/>
            </a:endParaRP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2000" dirty="0">
              <a:solidFill>
                <a:schemeClr val="bg1"/>
              </a:solidFill>
              <a:latin typeface="Arial" charset="0"/>
            </a:endParaRPr>
          </a:p>
          <a:p>
            <a:pPr marL="444500" lvl="3" indent="-355600" eaLnBrk="1" hangingPunct="1">
              <a:buFont typeface="Arial" pitchFamily="34" charset="0"/>
              <a:buChar char="•"/>
              <a:defRPr/>
            </a:pPr>
            <a:endParaRPr lang="de-DE" sz="8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15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359396"/>
              </p:ext>
            </p:extLst>
          </p:nvPr>
        </p:nvGraphicFramePr>
        <p:xfrm>
          <a:off x="2453941" y="4055205"/>
          <a:ext cx="5286411" cy="1462027"/>
        </p:xfrm>
        <a:graphic>
          <a:graphicData uri="http://schemas.openxmlformats.org/drawingml/2006/table">
            <a:tbl>
              <a:tblPr/>
              <a:tblGrid>
                <a:gridCol w="1762137"/>
                <a:gridCol w="1762137"/>
                <a:gridCol w="1762137"/>
              </a:tblGrid>
              <a:tr h="7305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Produktions-zeit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Südland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Stunden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 Stunden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3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Nordland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Stunde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1,5 Stunden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3"/>
          <a:srcRect l="36613" t="48600" r="50787" b="40200"/>
          <a:stretch/>
        </p:blipFill>
        <p:spPr>
          <a:xfrm>
            <a:off x="4499992" y="4149080"/>
            <a:ext cx="1152128" cy="529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4"/>
          <a:srcRect l="36613" t="48600" r="50787" b="40200"/>
          <a:stretch/>
        </p:blipFill>
        <p:spPr>
          <a:xfrm>
            <a:off x="6228184" y="4149080"/>
            <a:ext cx="1152128" cy="529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feld 2"/>
          <p:cNvSpPr txBox="1"/>
          <p:nvPr/>
        </p:nvSpPr>
        <p:spPr>
          <a:xfrm>
            <a:off x="2576866" y="5904719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latin typeface="Myriad Bold"/>
                <a:cs typeface="Myriad Bold"/>
                <a:sym typeface="Wingdings" panose="05000000000000000000" pitchFamily="2" charset="2"/>
              </a:rPr>
              <a:t> </a:t>
            </a:r>
            <a:r>
              <a:rPr lang="de-DE" altLang="de-DE" sz="1200" b="1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Alle </a:t>
            </a:r>
            <a:r>
              <a:rPr lang="de-DE" altLang="de-DE" sz="1200" b="1" dirty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Informationen finden sich auch nochmal auf </a:t>
            </a:r>
            <a:r>
              <a:rPr lang="de-DE" altLang="de-DE" sz="1200" b="1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den Arbeitsblättern für Nord- und Südländer: Austeilen!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543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6" descr="35806306-PhotoS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44322" y="4927041"/>
            <a:ext cx="1017756" cy="1062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0" name="Rechteck 5"/>
          <p:cNvSpPr>
            <a:spLocks noChangeArrowheads="1"/>
          </p:cNvSpPr>
          <p:nvPr/>
        </p:nvSpPr>
        <p:spPr bwMode="auto">
          <a:xfrm>
            <a:off x="7062078" y="5838342"/>
            <a:ext cx="15937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800" dirty="0">
                <a:solidFill>
                  <a:schemeClr val="bg1"/>
                </a:solidFill>
                <a:ea typeface="Myriad Bold"/>
                <a:cs typeface="Myriad Bold"/>
              </a:rPr>
              <a:t>(Foto: </a:t>
            </a:r>
            <a:r>
              <a:rPr lang="de-DE" altLang="de-DE" sz="800" dirty="0" err="1">
                <a:solidFill>
                  <a:schemeClr val="bg1"/>
                </a:solidFill>
                <a:ea typeface="Myriad Bold"/>
                <a:cs typeface="Myriad Bold"/>
              </a:rPr>
              <a:t>Pixelio</a:t>
            </a:r>
            <a:r>
              <a:rPr lang="de-DE" altLang="de-DE" sz="800" dirty="0">
                <a:solidFill>
                  <a:schemeClr val="bg1"/>
                </a:solidFill>
                <a:ea typeface="Myriad Bold"/>
                <a:cs typeface="Myriad Bold"/>
              </a:rPr>
              <a:t> © Simone Hainz)</a:t>
            </a:r>
            <a:endParaRPr lang="de-DE" altLang="de-DE" sz="800" dirty="0">
              <a:solidFill>
                <a:schemeClr val="bg1"/>
              </a:solidFill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5</a:t>
            </a:fld>
            <a:endParaRPr lang="de-DE" altLang="de-DE" dirty="0"/>
          </a:p>
        </p:txBody>
      </p:sp>
      <p:sp>
        <p:nvSpPr>
          <p:cNvPr id="8" name="Rechteck 5"/>
          <p:cNvSpPr>
            <a:spLocks noChangeArrowheads="1"/>
          </p:cNvSpPr>
          <p:nvPr/>
        </p:nvSpPr>
        <p:spPr bwMode="auto">
          <a:xfrm>
            <a:off x="2483768" y="1774557"/>
            <a:ext cx="66246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</a:rPr>
              <a:t>Runde 1: Auf geht‘s!</a:t>
            </a:r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2483768" y="2610151"/>
            <a:ext cx="6408712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lvl="3" eaLnBrk="1" hangingPunct="1"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Eure ersten Aufgaben:</a:t>
            </a:r>
          </a:p>
          <a:p>
            <a:pPr marL="720725" lvl="3" indent="-277813" eaLnBrk="1" hangingPunct="1">
              <a:buFont typeface="Wingdings" panose="05000000000000000000" pitchFamily="2" charset="2"/>
              <a:buChar char="Ø"/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Ihr sollt die Mengenkombinationen zur Herstellung von Fisch und Brötchen finden, die in 20 Stunden möglich sind und </a:t>
            </a:r>
          </a:p>
          <a:p>
            <a:pPr marL="720725" lvl="3" indent="-277813" eaLnBrk="1" hangingPunct="1">
              <a:buFont typeface="Wingdings" panose="05000000000000000000" pitchFamily="2" charset="2"/>
              <a:buChar char="Ø"/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diese Mengenkombinationen in das nachstehende Koordinatensystem eintragen.</a:t>
            </a:r>
            <a:endParaRPr lang="de-DE" sz="1600" dirty="0">
              <a:solidFill>
                <a:schemeClr val="bg1"/>
              </a:solidFill>
            </a:endParaRPr>
          </a:p>
          <a:p>
            <a:pPr marL="720725" lvl="3" indent="-277813" eaLnBrk="1" hangingPunct="1">
              <a:buFont typeface="Wingdings" panose="05000000000000000000" pitchFamily="2" charset="2"/>
              <a:buChar char="Ø"/>
              <a:defRPr/>
            </a:pPr>
            <a:endParaRPr lang="de-DE" sz="1000" dirty="0">
              <a:solidFill>
                <a:schemeClr val="bg1"/>
              </a:solidFill>
            </a:endParaRPr>
          </a:p>
          <a:p>
            <a:pPr marL="2271712" lvl="7"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Beispiel für </a:t>
            </a:r>
            <a:r>
              <a:rPr lang="de-DE" sz="1600" dirty="0" err="1" smtClean="0">
                <a:solidFill>
                  <a:schemeClr val="bg1"/>
                </a:solidFill>
              </a:rPr>
              <a:t>Südland</a:t>
            </a:r>
            <a:r>
              <a:rPr lang="de-DE" sz="1600" dirty="0" smtClean="0">
                <a:solidFill>
                  <a:schemeClr val="bg1"/>
                </a:solidFill>
              </a:rPr>
              <a:t>:</a:t>
            </a:r>
          </a:p>
          <a:p>
            <a:pPr marL="2271712" lvl="7"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Herstellung von sechs Fischen (6 x 3h = 18h) und einem Brötchen (1 x 2h = 2h)</a:t>
            </a:r>
          </a:p>
          <a:p>
            <a:pPr marL="2271712" lvl="7">
              <a:defRPr/>
            </a:pPr>
            <a:endParaRPr lang="de-DE" sz="1600" dirty="0" smtClean="0">
              <a:solidFill>
                <a:schemeClr val="bg1"/>
              </a:solidFill>
            </a:endParaRPr>
          </a:p>
          <a:p>
            <a:pPr marL="2271712" lvl="7">
              <a:defRPr/>
            </a:pPr>
            <a:endParaRPr lang="de-DE" sz="1600" dirty="0">
              <a:solidFill>
                <a:schemeClr val="bg1"/>
              </a:solidFill>
            </a:endParaRPr>
          </a:p>
          <a:p>
            <a:pPr marL="2271712" lvl="7">
              <a:defRPr/>
            </a:pPr>
            <a:endParaRPr lang="de-DE" sz="1600" dirty="0" smtClean="0">
              <a:solidFill>
                <a:schemeClr val="bg1"/>
              </a:solidFill>
            </a:endParaRPr>
          </a:p>
          <a:p>
            <a:pPr marL="2271712" lvl="7">
              <a:defRPr/>
            </a:pPr>
            <a:endParaRPr lang="de-DE" sz="2800" dirty="0">
              <a:solidFill>
                <a:schemeClr val="bg1"/>
              </a:solidFill>
            </a:endParaRPr>
          </a:p>
          <a:p>
            <a:pPr marL="2271712" lvl="7">
              <a:defRPr/>
            </a:pPr>
            <a:endParaRPr lang="de-DE" sz="1600" dirty="0">
              <a:solidFill>
                <a:schemeClr val="bg1"/>
              </a:solidFill>
            </a:endParaRPr>
          </a:p>
          <a:p>
            <a:pPr marL="2271712" lvl="7">
              <a:defRPr/>
            </a:pPr>
            <a:r>
              <a:rPr lang="de-DE" sz="16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 </a:t>
            </a:r>
            <a:r>
              <a:rPr lang="de-DE" sz="1200" b="1" dirty="0">
                <a:solidFill>
                  <a:schemeClr val="bg1"/>
                </a:solidFill>
                <a:ea typeface="Myriad Bold"/>
              </a:rPr>
              <a:t>vgl. Arbeitsblatt Mengenkombination, Anlage 3 bzw. 4	, S. 1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/>
          <a:srcRect l="2238" t="3914"/>
          <a:stretch/>
        </p:blipFill>
        <p:spPr>
          <a:xfrm>
            <a:off x="1907704" y="4077072"/>
            <a:ext cx="2592288" cy="252651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6</a:t>
            </a:fld>
            <a:endParaRPr lang="de-DE" altLang="de-DE" dirty="0"/>
          </a:p>
        </p:txBody>
      </p:sp>
      <p:sp>
        <p:nvSpPr>
          <p:cNvPr id="8" name="Rechteck 5"/>
          <p:cNvSpPr>
            <a:spLocks noChangeArrowheads="1"/>
          </p:cNvSpPr>
          <p:nvPr/>
        </p:nvSpPr>
        <p:spPr bwMode="auto">
          <a:xfrm>
            <a:off x="2483768" y="1774557"/>
            <a:ext cx="66246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de-DE" sz="3600" b="1" dirty="0">
                <a:solidFill>
                  <a:schemeClr val="bg1"/>
                </a:solidFill>
                <a:latin typeface="Myriad Pro Cond"/>
              </a:rPr>
              <a:t>Runde 1: Ergebnis</a:t>
            </a:r>
          </a:p>
        </p:txBody>
      </p:sp>
      <p:pic>
        <p:nvPicPr>
          <p:cNvPr id="9" name="Grafik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538384"/>
            <a:ext cx="4343684" cy="400052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6901351" y="5983290"/>
            <a:ext cx="1919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 </a:t>
            </a:r>
            <a:r>
              <a:rPr lang="de-DE" sz="1600" dirty="0">
                <a:solidFill>
                  <a:schemeClr val="bg1"/>
                </a:solidFill>
              </a:rPr>
              <a:t>vgl. </a:t>
            </a:r>
            <a:r>
              <a:rPr lang="de-DE" sz="1600" dirty="0" smtClean="0">
                <a:solidFill>
                  <a:schemeClr val="bg1"/>
                </a:solidFill>
              </a:rPr>
              <a:t>Ergebnisse, Anlage 5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79700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683568" y="2492375"/>
            <a:ext cx="8003232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8900" lvl="3" eaLnBrk="1" hangingPunct="1">
              <a:defRPr/>
            </a:pPr>
            <a:r>
              <a:rPr lang="de-DE" sz="1600" dirty="0">
                <a:solidFill>
                  <a:schemeClr val="bg1"/>
                </a:solidFill>
              </a:rPr>
              <a:t>Nur Fisch oder nur Brötchen möchte niemand </a:t>
            </a:r>
            <a:r>
              <a:rPr lang="de-DE" sz="1600" dirty="0" smtClean="0">
                <a:solidFill>
                  <a:schemeClr val="bg1"/>
                </a:solidFill>
              </a:rPr>
              <a:t>essen, alle mögen lieber Fischbrötchen. Ein Fischbrötchen besteht aus </a:t>
            </a:r>
            <a:r>
              <a:rPr lang="de-DE" sz="1600" dirty="0">
                <a:solidFill>
                  <a:schemeClr val="bg1"/>
                </a:solidFill>
              </a:rPr>
              <a:t>einem Fisch und einem Brötchen.</a:t>
            </a:r>
          </a:p>
          <a:p>
            <a:pPr marL="88900" lvl="3" eaLnBrk="1" hangingPunct="1">
              <a:defRPr/>
            </a:pPr>
            <a:endParaRPr lang="de-DE" altLang="de-DE" sz="1000" dirty="0">
              <a:solidFill>
                <a:schemeClr val="bg1"/>
              </a:solidFill>
              <a:ea typeface="Myriad Bold"/>
            </a:endParaRPr>
          </a:p>
          <a:p>
            <a:pPr marL="88900" lvl="3" eaLnBrk="1" hangingPunct="1">
              <a:defRPr/>
            </a:pPr>
            <a:r>
              <a:rPr lang="de-DE" altLang="de-DE" sz="1600" dirty="0" smtClean="0">
                <a:solidFill>
                  <a:schemeClr val="bg1"/>
                </a:solidFill>
                <a:ea typeface="Myriad Bold"/>
              </a:rPr>
              <a:t>In dem Beispiel von vorhin, bei dem in 20 Stunden sechs Fische und ein Brötchen hergestellt wurden, ist also nur für ein Fischbrötchen produziert worden; fünf Fische blieben übrig.</a:t>
            </a:r>
          </a:p>
          <a:p>
            <a:pPr marL="88900" lvl="3" eaLnBrk="1" hangingPunct="1">
              <a:defRPr/>
            </a:pPr>
            <a:endParaRPr lang="de-DE" altLang="de-DE" sz="1000" dirty="0" smtClean="0">
              <a:solidFill>
                <a:schemeClr val="bg1"/>
              </a:solidFill>
              <a:ea typeface="Myriad Bold"/>
            </a:endParaRPr>
          </a:p>
          <a:p>
            <a:pPr marL="2687638" lvl="3" eaLnBrk="1" hangingPunct="1">
              <a:defRPr/>
            </a:pPr>
            <a:r>
              <a:rPr lang="de-DE" altLang="de-DE" dirty="0" smtClean="0">
                <a:solidFill>
                  <a:schemeClr val="bg1"/>
                </a:solidFill>
                <a:ea typeface="Myriad Bold"/>
              </a:rPr>
              <a:t>Es soll nun so </a:t>
            </a:r>
            <a:r>
              <a:rPr lang="de-DE" dirty="0">
                <a:solidFill>
                  <a:schemeClr val="bg1"/>
                </a:solidFill>
              </a:rPr>
              <a:t>produziert werden, dass möglichst viele Fischbrötchen in </a:t>
            </a:r>
            <a:r>
              <a:rPr lang="de-DE" dirty="0" smtClean="0">
                <a:solidFill>
                  <a:schemeClr val="bg1"/>
                </a:solidFill>
              </a:rPr>
              <a:t>den 20 Stunden </a:t>
            </a:r>
            <a:r>
              <a:rPr lang="de-DE" dirty="0">
                <a:solidFill>
                  <a:schemeClr val="bg1"/>
                </a:solidFill>
              </a:rPr>
              <a:t>entstehen können. </a:t>
            </a:r>
            <a:endParaRPr lang="de-DE" dirty="0" smtClean="0">
              <a:solidFill>
                <a:schemeClr val="bg1"/>
              </a:solidFill>
            </a:endParaRPr>
          </a:p>
          <a:p>
            <a:pPr marL="2687638" lvl="3" eaLnBrk="1" hangingPunct="1">
              <a:defRPr/>
            </a:pPr>
            <a:r>
              <a:rPr lang="de-DE" dirty="0" smtClean="0">
                <a:solidFill>
                  <a:schemeClr val="bg1"/>
                </a:solidFill>
              </a:rPr>
              <a:t>Dafür darf mit den Ländern des anderen Kontinents gehandelt werden.</a:t>
            </a:r>
          </a:p>
          <a:p>
            <a:pPr marL="2687638" lvl="3" eaLnBrk="1" hangingPunct="1">
              <a:defRPr/>
            </a:pPr>
            <a:endParaRPr lang="de-DE" sz="1000" b="1" dirty="0">
              <a:solidFill>
                <a:schemeClr val="bg1"/>
              </a:solidFill>
            </a:endParaRPr>
          </a:p>
          <a:p>
            <a:pPr marL="180975" lvl="3" algn="ctr" eaLnBrk="1" hangingPunct="1">
              <a:defRPr/>
            </a:pPr>
            <a:r>
              <a:rPr lang="de-DE" b="1" dirty="0" smtClean="0">
                <a:solidFill>
                  <a:schemeClr val="bg1"/>
                </a:solidFill>
              </a:rPr>
              <a:t>Gewinner ist das Team, das nach dem Handel über die meisten Fischbrötchen (Produktionseinheiten) verfügt!</a:t>
            </a:r>
          </a:p>
          <a:p>
            <a:pPr marL="180975" lvl="3" algn="ctr" eaLnBrk="1" hangingPunct="1">
              <a:defRPr/>
            </a:pPr>
            <a:endParaRPr lang="de-DE" sz="1000" b="1" dirty="0">
              <a:solidFill>
                <a:schemeClr val="bg1"/>
              </a:solidFill>
            </a:endParaRPr>
          </a:p>
          <a:p>
            <a:pPr marL="2009775" lvl="7" algn="ctr">
              <a:defRPr/>
            </a:pPr>
            <a:r>
              <a:rPr lang="de-DE" sz="1200" dirty="0">
                <a:solidFill>
                  <a:schemeClr val="bg1"/>
                </a:solidFill>
                <a:latin typeface="Myriad Bold"/>
                <a:cs typeface="Myriad Bold"/>
                <a:sym typeface="Wingdings" panose="05000000000000000000" pitchFamily="2" charset="2"/>
              </a:rPr>
              <a:t> </a:t>
            </a:r>
            <a:r>
              <a:rPr lang="de-DE" altLang="de-DE" sz="1200" b="1" dirty="0" smtClean="0">
                <a:solidFill>
                  <a:schemeClr val="bg1"/>
                </a:solidFill>
                <a:ea typeface="Myriad Bold"/>
              </a:rPr>
              <a:t>Austeilen </a:t>
            </a:r>
            <a:r>
              <a:rPr lang="de-DE" altLang="de-DE" sz="1200" b="1" dirty="0">
                <a:solidFill>
                  <a:schemeClr val="bg1"/>
                </a:solidFill>
                <a:ea typeface="Myriad Bold"/>
              </a:rPr>
              <a:t>von Arbeitsblatt </a:t>
            </a:r>
            <a:r>
              <a:rPr lang="de-DE" sz="1200" b="1" dirty="0" smtClean="0">
                <a:solidFill>
                  <a:schemeClr val="bg1"/>
                </a:solidFill>
                <a:ea typeface="Myriad Bold"/>
              </a:rPr>
              <a:t>Handel, </a:t>
            </a:r>
            <a:r>
              <a:rPr lang="de-DE" sz="1200" b="1" dirty="0">
                <a:solidFill>
                  <a:schemeClr val="bg1"/>
                </a:solidFill>
                <a:ea typeface="Myriad Bold"/>
              </a:rPr>
              <a:t>Anlage 3 bzw. </a:t>
            </a:r>
            <a:r>
              <a:rPr lang="de-DE" sz="1200" b="1" dirty="0" smtClean="0">
                <a:solidFill>
                  <a:schemeClr val="bg1"/>
                </a:solidFill>
                <a:ea typeface="Myriad Bold"/>
              </a:rPr>
              <a:t>4, S. 2</a:t>
            </a:r>
            <a:endParaRPr lang="de-DE" sz="1200" b="1" dirty="0">
              <a:solidFill>
                <a:schemeClr val="bg1"/>
              </a:solidFill>
              <a:ea typeface="Myriad Bold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7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4160396"/>
            <a:ext cx="2021367" cy="1212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hteck 5"/>
          <p:cNvSpPr>
            <a:spLocks noChangeArrowheads="1"/>
          </p:cNvSpPr>
          <p:nvPr/>
        </p:nvSpPr>
        <p:spPr bwMode="auto">
          <a:xfrm>
            <a:off x="395536" y="6513071"/>
            <a:ext cx="408637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de-DE" altLang="de-DE" sz="800" dirty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(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Foto: 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  <a:hlinkClick r:id="rId4"/>
              </a:rPr>
              <a:t>http://www.marions-kochbuch.de/rezept/3817.htm</a:t>
            </a:r>
            <a:r>
              <a:rPr lang="de-DE" altLang="de-DE" sz="800" dirty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 [letzter Zugriff: 13.12.2017</a:t>
            </a:r>
            <a:r>
              <a:rPr lang="de-DE" altLang="de-DE" sz="800" dirty="0" smtClean="0">
                <a:solidFill>
                  <a:schemeClr val="bg1"/>
                </a:solidFill>
                <a:latin typeface="Myriad Bold"/>
                <a:ea typeface="Myriad Bold"/>
                <a:cs typeface="Myriad Bold"/>
              </a:rPr>
              <a:t>])</a:t>
            </a:r>
            <a:endParaRPr lang="de-DE" altLang="de-DE" sz="800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483768" y="1774557"/>
            <a:ext cx="6516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</a:rPr>
              <a:t>Runde 2: Erläuterungen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2483768" y="1774557"/>
            <a:ext cx="6516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</a:rPr>
              <a:t>Runde 2: Erläuterungen</a:t>
            </a: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539552" y="2451310"/>
            <a:ext cx="85689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3" eaLnBrk="1" hangingPunct="1">
              <a:defRPr/>
            </a:pPr>
            <a:r>
              <a:rPr lang="de-DE" sz="1600" u="sng" dirty="0" smtClean="0">
                <a:solidFill>
                  <a:schemeClr val="bg1"/>
                </a:solidFill>
                <a:sym typeface="Wingdings" pitchFamily="2" charset="2"/>
              </a:rPr>
              <a:t>Es gibt 2 Phasen:</a:t>
            </a:r>
          </a:p>
          <a:p>
            <a:pPr marL="0" lvl="3" eaLnBrk="1" hangingPunct="1">
              <a:defRPr/>
            </a:pPr>
            <a:endParaRPr lang="de-DE" sz="12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0" lvl="2" indent="-457200" eaLnBrk="1" hangingPunct="1">
              <a:defRPr/>
            </a:pPr>
            <a:r>
              <a:rPr lang="de-DE" sz="1600" u="sng" dirty="0" smtClean="0">
                <a:solidFill>
                  <a:schemeClr val="bg1"/>
                </a:solidFill>
                <a:sym typeface="Wingdings" pitchFamily="2" charset="2"/>
              </a:rPr>
              <a:t>In Phase 1 </a:t>
            </a: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wird produziert: Ihr erhaltet für jeden produzierten Fisch und für jedes </a:t>
            </a:r>
          </a:p>
          <a:p>
            <a:pPr marL="0" lvl="2" indent="-457200" eaLnBrk="1" hangingPunct="1">
              <a:defRPr/>
            </a:pP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produzierte Brötchen ein Kärtchen. Überlegt euch in dieser Phase genau, welche Mengenkombination ihr für euer Team wählt!</a:t>
            </a:r>
          </a:p>
          <a:p>
            <a:pPr marL="0" lvl="3" eaLnBrk="1" hangingPunct="1">
              <a:defRPr/>
            </a:pPr>
            <a:endParaRPr lang="de-DE" sz="1200" dirty="0" smtClean="0">
              <a:solidFill>
                <a:schemeClr val="bg1"/>
              </a:solidFill>
              <a:sym typeface="Wingdings" pitchFamily="2" charset="2"/>
            </a:endParaRPr>
          </a:p>
          <a:p>
            <a:pPr marL="0" lvl="3" eaLnBrk="1" hangingPunct="1">
              <a:defRPr/>
            </a:pPr>
            <a:r>
              <a:rPr lang="de-DE" sz="1600" u="sng" dirty="0" smtClean="0">
                <a:solidFill>
                  <a:schemeClr val="bg1"/>
                </a:solidFill>
                <a:sym typeface="Wingdings" pitchFamily="2" charset="2"/>
              </a:rPr>
              <a:t>In Phase 2</a:t>
            </a: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 dürfen dann die Südländer- mit den Nordländerteams tauschen:</a:t>
            </a:r>
          </a:p>
          <a:p>
            <a:pPr marL="268288" lvl="3" indent="-268288" eaLnBrk="1" hangingPunct="1">
              <a:buFont typeface="Arial" pitchFamily="34" charset="0"/>
              <a:buChar char="•"/>
              <a:defRPr/>
            </a:pP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Ein </a:t>
            </a: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Fisch kann gegen genau ein Brot getauscht werden und umgekehrt.</a:t>
            </a:r>
          </a:p>
          <a:p>
            <a:pPr marL="268288" lvl="3" indent="-268288" eaLnBrk="1" hangingPunct="1">
              <a:buFont typeface="Arial" pitchFamily="34" charset="0"/>
              <a:buChar char="•"/>
              <a:defRPr/>
            </a:pP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Es </a:t>
            </a: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können beliebig viele Einheiten getauscht werden.</a:t>
            </a:r>
          </a:p>
          <a:p>
            <a:pPr marL="268288" lvl="3" indent="-268288" eaLnBrk="1" hangingPunct="1">
              <a:buFont typeface="Arial" pitchFamily="34" charset="0"/>
              <a:buChar char="•"/>
              <a:defRPr/>
            </a:pP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Es </a:t>
            </a: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können immer nur ganze Einheiten gehandelt werden.</a:t>
            </a:r>
            <a:endParaRPr lang="de-DE" sz="1600" dirty="0">
              <a:solidFill>
                <a:schemeClr val="bg1"/>
              </a:solidFill>
            </a:endParaRPr>
          </a:p>
          <a:p>
            <a:pPr marL="0" lvl="3" eaLnBrk="1" hangingPunct="1">
              <a:defRPr/>
            </a:pPr>
            <a:endParaRPr lang="de-DE" sz="1200" dirty="0" smtClean="0">
              <a:solidFill>
                <a:schemeClr val="bg1"/>
              </a:solidFill>
            </a:endParaRPr>
          </a:p>
          <a:p>
            <a:pPr marL="0" lvl="3" eaLnBrk="1" hangingPunct="1"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Das </a:t>
            </a:r>
            <a:r>
              <a:rPr lang="de-DE" sz="1600" dirty="0">
                <a:solidFill>
                  <a:schemeClr val="bg1"/>
                </a:solidFill>
              </a:rPr>
              <a:t>in der ersten Runde erreichte Maximum an verwertbaren Produktionseinheiten (Fischbrötchen) soll durch den Handel mindestens beibehalten oder – besser noch – übertroffen </a:t>
            </a:r>
            <a:r>
              <a:rPr lang="de-DE" sz="1600" dirty="0" smtClean="0">
                <a:solidFill>
                  <a:schemeClr val="bg1"/>
                </a:solidFill>
              </a:rPr>
              <a:t>werden:</a:t>
            </a:r>
            <a:endParaRPr lang="de-DE" sz="1600" dirty="0">
              <a:solidFill>
                <a:schemeClr val="bg1"/>
              </a:solidFill>
            </a:endParaRPr>
          </a:p>
          <a:p>
            <a:pPr marL="901700" lvl="4" indent="-355600" eaLnBrk="1" hangingPunct="1">
              <a:buFont typeface="Wingdings" pitchFamily="2" charset="2"/>
              <a:buNone/>
              <a:defRPr/>
            </a:pPr>
            <a:endParaRPr lang="de-DE" sz="800" dirty="0">
              <a:solidFill>
                <a:schemeClr val="bg1"/>
              </a:solidFill>
            </a:endParaRPr>
          </a:p>
          <a:p>
            <a:pPr marL="0" lvl="1" indent="-825500" eaLnBrk="1" hangingPunct="1">
              <a:buFont typeface="Wingdings" pitchFamily="2" charset="2"/>
              <a:buNone/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Nordländer sollen nach dem Handel mind</a:t>
            </a:r>
            <a:r>
              <a:rPr lang="de-DE" sz="1600" dirty="0">
                <a:solidFill>
                  <a:schemeClr val="bg1"/>
                </a:solidFill>
              </a:rPr>
              <a:t>. </a:t>
            </a:r>
            <a:r>
              <a:rPr lang="de-DE" sz="1600" dirty="0" smtClean="0">
                <a:solidFill>
                  <a:schemeClr val="bg1"/>
                </a:solidFill>
              </a:rPr>
              <a:t>acht </a:t>
            </a:r>
            <a:r>
              <a:rPr lang="de-DE" sz="1600" dirty="0">
                <a:solidFill>
                  <a:schemeClr val="bg1"/>
                </a:solidFill>
              </a:rPr>
              <a:t>Produktionseinheiten (Fischbrötchen</a:t>
            </a:r>
            <a:r>
              <a:rPr lang="de-DE" sz="1600" dirty="0" smtClean="0">
                <a:solidFill>
                  <a:schemeClr val="bg1"/>
                </a:solidFill>
              </a:rPr>
              <a:t>) haben. </a:t>
            </a:r>
          </a:p>
          <a:p>
            <a:pPr marL="0" lvl="1" indent="-825500" eaLnBrk="1" hangingPunct="1">
              <a:buFont typeface="Wingdings" pitchFamily="2" charset="2"/>
              <a:buNone/>
              <a:defRPr/>
            </a:pPr>
            <a:r>
              <a:rPr lang="de-DE" sz="1600" dirty="0" smtClean="0">
                <a:solidFill>
                  <a:schemeClr val="bg1"/>
                </a:solidFill>
              </a:rPr>
              <a:t>Südländer sollen nach dem Handel mind. vier Produktionseinheiten (Fischbrötchen) haben.</a:t>
            </a:r>
            <a:endParaRPr lang="de-DE" sz="800" dirty="0" smtClean="0">
              <a:solidFill>
                <a:schemeClr val="bg1"/>
              </a:solidFill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8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l="36613" t="48600" r="50787" b="40200"/>
          <a:stretch/>
        </p:blipFill>
        <p:spPr>
          <a:xfrm>
            <a:off x="7871766" y="3769810"/>
            <a:ext cx="1152128" cy="57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36613" t="48600" r="50787" b="40200"/>
          <a:stretch/>
        </p:blipFill>
        <p:spPr>
          <a:xfrm>
            <a:off x="7569237" y="4296134"/>
            <a:ext cx="1152128" cy="57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70739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2483768" y="1774557"/>
            <a:ext cx="65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/>
                </a:solidFill>
                <a:latin typeface="Myriad Pro Cond"/>
              </a:rPr>
              <a:t>Runde 2: Los geht‘s!</a:t>
            </a:r>
            <a:endParaRPr lang="de-DE" sz="3600" dirty="0">
              <a:latin typeface="Myriad Pro Cond"/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611561" y="2420888"/>
            <a:ext cx="8137152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3" algn="ctr" eaLnBrk="1" hangingPunct="1">
              <a:defRPr/>
            </a:pPr>
            <a:r>
              <a:rPr lang="de-DE" sz="2000" u="sng" dirty="0">
                <a:solidFill>
                  <a:schemeClr val="bg1"/>
                </a:solidFill>
                <a:sym typeface="Wingdings" pitchFamily="2" charset="2"/>
              </a:rPr>
              <a:t>Phase 1: </a:t>
            </a:r>
            <a:r>
              <a:rPr lang="de-DE" sz="2000" u="sng" dirty="0" smtClean="0">
                <a:solidFill>
                  <a:schemeClr val="bg1"/>
                </a:solidFill>
                <a:sym typeface="Wingdings" pitchFamily="2" charset="2"/>
              </a:rPr>
              <a:t>Produktionsmenge festlegen</a:t>
            </a:r>
            <a:endParaRPr lang="de-DE" sz="2000" u="sng" dirty="0">
              <a:solidFill>
                <a:schemeClr val="bg1"/>
              </a:solidFill>
              <a:sym typeface="Wingdings" pitchFamily="2" charset="2"/>
            </a:endParaRPr>
          </a:p>
          <a:p>
            <a:pPr marL="88900" lvl="3" algn="ctr" eaLnBrk="1" hangingPunct="1">
              <a:defRPr/>
            </a:pPr>
            <a:endParaRPr lang="de-DE" sz="1000" dirty="0">
              <a:solidFill>
                <a:schemeClr val="bg1"/>
              </a:solidFill>
              <a:sym typeface="Wingdings" pitchFamily="2" charset="2"/>
            </a:endParaRPr>
          </a:p>
          <a:p>
            <a:pPr marL="0" lvl="3" algn="ctr" eaLnBrk="1" hangingPunct="1">
              <a:defRPr/>
            </a:pP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Jedes Team legt fest, wie viele Einheiten an Fisch und Brötchen</a:t>
            </a:r>
          </a:p>
          <a:p>
            <a:pPr marL="0" lvl="3" algn="ctr" eaLnBrk="1" hangingPunct="1">
              <a:defRPr/>
            </a:pP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es produzieren </a:t>
            </a: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möchte und notiert dies auf Arbeitsblatt Handel (S. 2). </a:t>
            </a:r>
          </a:p>
          <a:p>
            <a:pPr marL="0" lvl="3" algn="ctr" eaLnBrk="1" hangingPunct="1">
              <a:defRPr/>
            </a:pP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Das Team </a:t>
            </a: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erhält dann diese Menge an </a:t>
            </a: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Produktionskärtchen. Mit ihnen darf dann in Phase 2 gehandelt werden.</a:t>
            </a:r>
            <a:endParaRPr lang="de-DE" sz="1200" u="sng" dirty="0">
              <a:solidFill>
                <a:schemeClr val="bg1"/>
              </a:solidFill>
              <a:sym typeface="Wingdings" pitchFamily="2" charset="2"/>
            </a:endParaRPr>
          </a:p>
          <a:p>
            <a:pPr marL="0" lvl="3" algn="ctr" eaLnBrk="1" hangingPunct="1">
              <a:defRPr/>
            </a:pPr>
            <a:endParaRPr lang="de-DE" sz="2000" u="sng" dirty="0" smtClean="0">
              <a:solidFill>
                <a:schemeClr val="bg1"/>
              </a:solidFill>
            </a:endParaRPr>
          </a:p>
          <a:p>
            <a:pPr marL="0" lvl="3" algn="ctr" eaLnBrk="1" hangingPunct="1">
              <a:defRPr/>
            </a:pPr>
            <a:r>
              <a:rPr lang="de-DE" sz="2000" u="sng" dirty="0" smtClean="0">
                <a:solidFill>
                  <a:schemeClr val="bg1"/>
                </a:solidFill>
              </a:rPr>
              <a:t>Phase 2</a:t>
            </a:r>
            <a:r>
              <a:rPr lang="de-DE" sz="2000" u="sng" dirty="0">
                <a:solidFill>
                  <a:schemeClr val="bg1"/>
                </a:solidFill>
              </a:rPr>
              <a:t>: </a:t>
            </a:r>
            <a:r>
              <a:rPr lang="de-DE" sz="2000" u="sng" dirty="0" smtClean="0">
                <a:solidFill>
                  <a:schemeClr val="bg1"/>
                </a:solidFill>
              </a:rPr>
              <a:t>Marktplatz</a:t>
            </a:r>
          </a:p>
          <a:p>
            <a:pPr marL="0" lvl="3" algn="ctr" eaLnBrk="1" hangingPunct="1">
              <a:defRPr/>
            </a:pPr>
            <a:endParaRPr lang="de-DE" sz="800" u="sng" dirty="0" smtClean="0">
              <a:solidFill>
                <a:schemeClr val="bg1"/>
              </a:solidFill>
            </a:endParaRPr>
          </a:p>
          <a:p>
            <a:pPr marL="0" lvl="3" algn="ctr" eaLnBrk="1" hangingPunct="1">
              <a:defRPr/>
            </a:pPr>
            <a:r>
              <a:rPr lang="de-DE" sz="1600" dirty="0">
                <a:solidFill>
                  <a:schemeClr val="bg1"/>
                </a:solidFill>
                <a:sym typeface="Wingdings" pitchFamily="2" charset="2"/>
              </a:rPr>
              <a:t>J</a:t>
            </a:r>
            <a:r>
              <a:rPr lang="de-DE" sz="1600" dirty="0" smtClean="0">
                <a:solidFill>
                  <a:schemeClr val="bg1"/>
                </a:solidFill>
                <a:sym typeface="Wingdings" pitchFamily="2" charset="2"/>
              </a:rPr>
              <a:t>etzt dürfen die Nordländerteams mit den Südländerteams handeln (nicht untereinander!).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4A97C-D38B-4E87-AD4F-E8369B543530}" type="slidenum">
              <a:rPr lang="de-DE" altLang="de-DE" smtClean="0"/>
              <a:pPr/>
              <a:t>9</a:t>
            </a:fld>
            <a:endParaRPr lang="de-DE" alt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1" t="28761" r="28737" b="31121"/>
          <a:stretch/>
        </p:blipFill>
        <p:spPr>
          <a:xfrm>
            <a:off x="6158709" y="5476890"/>
            <a:ext cx="1461291" cy="974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l="36613" t="48600" r="50787" b="40200"/>
          <a:stretch/>
        </p:blipFill>
        <p:spPr>
          <a:xfrm>
            <a:off x="1797708" y="5735184"/>
            <a:ext cx="1152128" cy="57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5"/>
          <a:srcRect l="36613" t="48600" r="50787" b="40200"/>
          <a:stretch/>
        </p:blipFill>
        <p:spPr>
          <a:xfrm>
            <a:off x="3419872" y="5683974"/>
            <a:ext cx="1152128" cy="57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Nach oben gekrümmter Pfeil 3"/>
          <p:cNvSpPr/>
          <p:nvPr/>
        </p:nvSpPr>
        <p:spPr>
          <a:xfrm>
            <a:off x="2562506" y="6356350"/>
            <a:ext cx="1584176" cy="313010"/>
          </a:xfrm>
          <a:prstGeom prst="curvedUpArrow">
            <a:avLst>
              <a:gd name="adj1" fmla="val 80905"/>
              <a:gd name="adj2" fmla="val 254747"/>
              <a:gd name="adj3" fmla="val 25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Nach oben gekrümmter Pfeil 9"/>
          <p:cNvSpPr/>
          <p:nvPr/>
        </p:nvSpPr>
        <p:spPr>
          <a:xfrm rot="10800000">
            <a:off x="2339753" y="5426354"/>
            <a:ext cx="1584176" cy="329627"/>
          </a:xfrm>
          <a:prstGeom prst="curvedUpArrow">
            <a:avLst>
              <a:gd name="adj1" fmla="val 80905"/>
              <a:gd name="adj2" fmla="val 254747"/>
              <a:gd name="adj3" fmla="val 25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Pfeil nach rechts 4"/>
          <p:cNvSpPr/>
          <p:nvPr/>
        </p:nvSpPr>
        <p:spPr>
          <a:xfrm>
            <a:off x="5076056" y="5899998"/>
            <a:ext cx="576064" cy="28803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012160" y="6525924"/>
            <a:ext cx="22322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Myriad Bold"/>
              </a:rPr>
              <a:t>Foto: </a:t>
            </a:r>
            <a:r>
              <a:rPr lang="de-DE" sz="800" dirty="0" err="1" smtClean="0">
                <a:solidFill>
                  <a:schemeClr val="bg1"/>
                </a:solidFill>
                <a:latin typeface="Myriad Bold"/>
              </a:rPr>
              <a:t>Pixelio</a:t>
            </a:r>
            <a:r>
              <a:rPr lang="de-DE" sz="800" dirty="0" smtClean="0">
                <a:solidFill>
                  <a:schemeClr val="bg1"/>
                </a:solidFill>
                <a:latin typeface="Myriad Bold"/>
              </a:rPr>
              <a:t> </a:t>
            </a:r>
            <a:r>
              <a:rPr lang="de-DE" sz="800" dirty="0">
                <a:solidFill>
                  <a:schemeClr val="bg1"/>
                </a:solidFill>
                <a:latin typeface="Myriad Bold"/>
              </a:rPr>
              <a:t>© Konstantin </a:t>
            </a:r>
            <a:r>
              <a:rPr lang="de-DE" sz="800" dirty="0" err="1">
                <a:solidFill>
                  <a:schemeClr val="bg1"/>
                </a:solidFill>
                <a:latin typeface="Myriad Bold"/>
              </a:rPr>
              <a:t>Gastmann</a:t>
            </a:r>
            <a:endParaRPr lang="de-DE" sz="800" dirty="0">
              <a:solidFill>
                <a:schemeClr val="bg1"/>
              </a:solidFill>
              <a:latin typeface="Myriad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</a:spPr>
      <a:bodyPr rtlCol="0" anchor="ctr"/>
      <a:lstStyle>
        <a:defPPr algn="ctr">
          <a:defRPr dirty="0">
            <a:solidFill>
              <a:schemeClr val="bg1">
                <a:lumMod val="8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Microsoft Office PowerPoint</Application>
  <PresentationFormat>Bildschirmpräsentation (4:3)</PresentationFormat>
  <Paragraphs>227</Paragraphs>
  <Slides>27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4" baseType="lpstr">
      <vt:lpstr>Arial</vt:lpstr>
      <vt:lpstr>Calibri</vt:lpstr>
      <vt:lpstr>Myriad Bold</vt:lpstr>
      <vt:lpstr>Myriad Pro Cond</vt:lpstr>
      <vt:lpstr>Wingdings</vt:lpstr>
      <vt:lpstr>Larissa-Design</vt:lpstr>
      <vt:lpstr>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..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..</dc:creator>
  <cp:lastModifiedBy>Gläser Sarah</cp:lastModifiedBy>
  <cp:revision>452</cp:revision>
  <cp:lastPrinted>2018-01-24T12:02:38Z</cp:lastPrinted>
  <dcterms:created xsi:type="dcterms:W3CDTF">2013-09-03T08:59:52Z</dcterms:created>
  <dcterms:modified xsi:type="dcterms:W3CDTF">2018-06-20T08:30:13Z</dcterms:modified>
</cp:coreProperties>
</file>