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8" r:id="rId1"/>
  </p:sldMasterIdLst>
  <p:notesMasterIdLst>
    <p:notesMasterId r:id="rId25"/>
  </p:notesMasterIdLst>
  <p:handoutMasterIdLst>
    <p:handoutMasterId r:id="rId26"/>
  </p:handoutMasterIdLst>
  <p:sldIdLst>
    <p:sldId id="271" r:id="rId2"/>
    <p:sldId id="267" r:id="rId3"/>
    <p:sldId id="307" r:id="rId4"/>
    <p:sldId id="353" r:id="rId5"/>
    <p:sldId id="338" r:id="rId6"/>
    <p:sldId id="357" r:id="rId7"/>
    <p:sldId id="339" r:id="rId8"/>
    <p:sldId id="354" r:id="rId9"/>
    <p:sldId id="358" r:id="rId10"/>
    <p:sldId id="345" r:id="rId11"/>
    <p:sldId id="355" r:id="rId12"/>
    <p:sldId id="359" r:id="rId13"/>
    <p:sldId id="282" r:id="rId14"/>
    <p:sldId id="287" r:id="rId15"/>
    <p:sldId id="346" r:id="rId16"/>
    <p:sldId id="347" r:id="rId17"/>
    <p:sldId id="356" r:id="rId18"/>
    <p:sldId id="348" r:id="rId19"/>
    <p:sldId id="349" r:id="rId20"/>
    <p:sldId id="350" r:id="rId21"/>
    <p:sldId id="351" r:id="rId22"/>
    <p:sldId id="352" r:id="rId23"/>
    <p:sldId id="280" r:id="rId24"/>
  </p:sldIdLst>
  <p:sldSz cx="9144000" cy="6858000" type="screen4x3"/>
  <p:notesSz cx="6797675" cy="9872663"/>
  <p:defaultTextStyle>
    <a:defPPr>
      <a:defRPr lang="de-DE"/>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1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73" autoAdjust="0"/>
  </p:normalViewPr>
  <p:slideViewPr>
    <p:cSldViewPr showGuides="1">
      <p:cViewPr varScale="1">
        <p:scale>
          <a:sx n="108" d="100"/>
          <a:sy n="108" d="100"/>
        </p:scale>
        <p:origin x="1248"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2"/>
            <a:ext cx="2945659" cy="493632"/>
          </a:xfrm>
          <a:prstGeom prst="rect">
            <a:avLst/>
          </a:prstGeom>
        </p:spPr>
        <p:txBody>
          <a:bodyPr vert="horz" lIns="91440" tIns="45720" rIns="91440" bIns="45720" rtlCol="0"/>
          <a:lstStyle>
            <a:lvl1pPr algn="l" eaLnBrk="1" hangingPunct="1">
              <a:defRPr sz="1200"/>
            </a:lvl1pPr>
          </a:lstStyle>
          <a:p>
            <a:pPr>
              <a:defRPr/>
            </a:pPr>
            <a:endParaRPr lang="de-DE"/>
          </a:p>
        </p:txBody>
      </p:sp>
      <p:sp>
        <p:nvSpPr>
          <p:cNvPr id="3" name="Datumsplatzhalter 2"/>
          <p:cNvSpPr>
            <a:spLocks noGrp="1"/>
          </p:cNvSpPr>
          <p:nvPr>
            <p:ph type="dt" sz="quarter" idx="1"/>
          </p:nvPr>
        </p:nvSpPr>
        <p:spPr>
          <a:xfrm>
            <a:off x="3850445" y="2"/>
            <a:ext cx="2945659" cy="493632"/>
          </a:xfrm>
          <a:prstGeom prst="rect">
            <a:avLst/>
          </a:prstGeom>
        </p:spPr>
        <p:txBody>
          <a:bodyPr vert="horz" lIns="91440" tIns="45720" rIns="91440" bIns="45720" rtlCol="0"/>
          <a:lstStyle>
            <a:lvl1pPr algn="r" eaLnBrk="1" hangingPunct="1">
              <a:defRPr sz="1200"/>
            </a:lvl1pPr>
          </a:lstStyle>
          <a:p>
            <a:pPr>
              <a:defRPr/>
            </a:pPr>
            <a:fld id="{741F7084-CFE7-46C0-B298-406238D381E4}" type="datetimeFigureOut">
              <a:rPr lang="de-DE"/>
              <a:pPr>
                <a:defRPr/>
              </a:pPr>
              <a:t>17.12.2019</a:t>
            </a:fld>
            <a:endParaRPr lang="de-DE"/>
          </a:p>
        </p:txBody>
      </p:sp>
      <p:sp>
        <p:nvSpPr>
          <p:cNvPr id="4" name="Fußzeilenplatzhalter 3"/>
          <p:cNvSpPr>
            <a:spLocks noGrp="1"/>
          </p:cNvSpPr>
          <p:nvPr>
            <p:ph type="ftr" sz="quarter" idx="2"/>
          </p:nvPr>
        </p:nvSpPr>
        <p:spPr>
          <a:xfrm>
            <a:off x="2" y="9377319"/>
            <a:ext cx="2945659" cy="493632"/>
          </a:xfrm>
          <a:prstGeom prst="rect">
            <a:avLst/>
          </a:prstGeom>
        </p:spPr>
        <p:txBody>
          <a:bodyPr vert="horz" lIns="91440" tIns="45720" rIns="91440" bIns="45720" rtlCol="0" anchor="b"/>
          <a:lstStyle>
            <a:lvl1pPr algn="l" eaLnBrk="1" hangingPunct="1">
              <a:defRPr sz="1200"/>
            </a:lvl1pPr>
          </a:lstStyle>
          <a:p>
            <a:pPr>
              <a:defRPr/>
            </a:pPr>
            <a:endParaRPr lang="de-DE"/>
          </a:p>
        </p:txBody>
      </p:sp>
      <p:sp>
        <p:nvSpPr>
          <p:cNvPr id="5" name="Foliennummernplatzhalter 4"/>
          <p:cNvSpPr>
            <a:spLocks noGrp="1"/>
          </p:cNvSpPr>
          <p:nvPr>
            <p:ph type="sldNum" sz="quarter" idx="3"/>
          </p:nvPr>
        </p:nvSpPr>
        <p:spPr>
          <a:xfrm>
            <a:off x="3850445" y="9377319"/>
            <a:ext cx="2945659" cy="4936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17C52423-F73C-43EF-8230-10CAAFFD7240}" type="slidenum">
              <a:rPr lang="de-DE" altLang="de-DE"/>
              <a:pPr/>
              <a:t>‹Nr.›</a:t>
            </a:fld>
            <a:endParaRPr lang="de-DE" altLang="de-DE"/>
          </a:p>
        </p:txBody>
      </p:sp>
    </p:spTree>
    <p:extLst>
      <p:ext uri="{BB962C8B-B14F-4D97-AF65-F5344CB8AC3E}">
        <p14:creationId xmlns:p14="http://schemas.microsoft.com/office/powerpoint/2010/main" val="33037451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2"/>
            <a:ext cx="2945659" cy="493632"/>
          </a:xfrm>
          <a:prstGeom prst="rect">
            <a:avLst/>
          </a:prstGeom>
        </p:spPr>
        <p:txBody>
          <a:bodyPr vert="horz" lIns="91440" tIns="45720" rIns="91440" bIns="45720" rtlCol="0"/>
          <a:lstStyle>
            <a:lvl1pPr algn="l" eaLnBrk="1" hangingPunct="1">
              <a:defRPr sz="1200"/>
            </a:lvl1pPr>
          </a:lstStyle>
          <a:p>
            <a:pPr>
              <a:defRPr/>
            </a:pPr>
            <a:endParaRPr lang="de-DE"/>
          </a:p>
        </p:txBody>
      </p:sp>
      <p:sp>
        <p:nvSpPr>
          <p:cNvPr id="3" name="Datumsplatzhalter 2"/>
          <p:cNvSpPr>
            <a:spLocks noGrp="1"/>
          </p:cNvSpPr>
          <p:nvPr>
            <p:ph type="dt" idx="1"/>
          </p:nvPr>
        </p:nvSpPr>
        <p:spPr>
          <a:xfrm>
            <a:off x="3850445" y="2"/>
            <a:ext cx="2945659" cy="493632"/>
          </a:xfrm>
          <a:prstGeom prst="rect">
            <a:avLst/>
          </a:prstGeom>
        </p:spPr>
        <p:txBody>
          <a:bodyPr vert="horz" lIns="91440" tIns="45720" rIns="91440" bIns="45720" rtlCol="0"/>
          <a:lstStyle>
            <a:lvl1pPr algn="r" eaLnBrk="1" hangingPunct="1">
              <a:defRPr sz="1200"/>
            </a:lvl1pPr>
          </a:lstStyle>
          <a:p>
            <a:pPr>
              <a:defRPr/>
            </a:pPr>
            <a:fld id="{7054EAFC-94CC-4E62-B9B1-38423E565796}" type="datetimeFigureOut">
              <a:rPr lang="de-DE"/>
              <a:pPr>
                <a:defRPr/>
              </a:pPr>
              <a:t>17.12.2019</a:t>
            </a:fld>
            <a:endParaRPr lang="de-DE"/>
          </a:p>
        </p:txBody>
      </p:sp>
      <p:sp>
        <p:nvSpPr>
          <p:cNvPr id="4" name="Folienbildplatzhalter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pPr lvl="0"/>
            <a:endParaRPr lang="de-DE" noProof="0" smtClean="0"/>
          </a:p>
        </p:txBody>
      </p:sp>
      <p:sp>
        <p:nvSpPr>
          <p:cNvPr id="5" name="Notizenplatzhalter 4"/>
          <p:cNvSpPr>
            <a:spLocks noGrp="1"/>
          </p:cNvSpPr>
          <p:nvPr>
            <p:ph type="body" sz="quarter" idx="3"/>
          </p:nvPr>
        </p:nvSpPr>
        <p:spPr>
          <a:xfrm>
            <a:off x="679768" y="4689516"/>
            <a:ext cx="5438140" cy="4442699"/>
          </a:xfrm>
          <a:prstGeom prst="rect">
            <a:avLst/>
          </a:prstGeom>
        </p:spPr>
        <p:txBody>
          <a:bodyPr vert="horz" lIns="91440" tIns="45720" rIns="91440" bIns="45720"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 name="Fußzeilenplatzhalter 5"/>
          <p:cNvSpPr>
            <a:spLocks noGrp="1"/>
          </p:cNvSpPr>
          <p:nvPr>
            <p:ph type="ftr" sz="quarter" idx="4"/>
          </p:nvPr>
        </p:nvSpPr>
        <p:spPr>
          <a:xfrm>
            <a:off x="2" y="9377319"/>
            <a:ext cx="2945659" cy="493632"/>
          </a:xfrm>
          <a:prstGeom prst="rect">
            <a:avLst/>
          </a:prstGeom>
        </p:spPr>
        <p:txBody>
          <a:bodyPr vert="horz" lIns="91440" tIns="45720" rIns="91440" bIns="45720" rtlCol="0" anchor="b"/>
          <a:lstStyle>
            <a:lvl1pPr algn="l" eaLnBrk="1" hangingPunct="1">
              <a:defRPr sz="1200"/>
            </a:lvl1pPr>
          </a:lstStyle>
          <a:p>
            <a:pPr>
              <a:defRPr/>
            </a:pPr>
            <a:endParaRPr lang="de-DE"/>
          </a:p>
        </p:txBody>
      </p:sp>
      <p:sp>
        <p:nvSpPr>
          <p:cNvPr id="7" name="Foliennummernplatzhalter 6"/>
          <p:cNvSpPr>
            <a:spLocks noGrp="1"/>
          </p:cNvSpPr>
          <p:nvPr>
            <p:ph type="sldNum" sz="quarter" idx="5"/>
          </p:nvPr>
        </p:nvSpPr>
        <p:spPr>
          <a:xfrm>
            <a:off x="3850445" y="9377319"/>
            <a:ext cx="2945659" cy="4936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BE784ED-990D-45A7-85C7-3D3C98306441}" type="slidenum">
              <a:rPr lang="de-DE" altLang="de-DE"/>
              <a:pPr/>
              <a:t>‹Nr.›</a:t>
            </a:fld>
            <a:endParaRPr lang="de-DE" altLang="de-DE"/>
          </a:p>
        </p:txBody>
      </p:sp>
    </p:spTree>
    <p:extLst>
      <p:ext uri="{BB962C8B-B14F-4D97-AF65-F5344CB8AC3E}">
        <p14:creationId xmlns:p14="http://schemas.microsoft.com/office/powerpoint/2010/main" val="142846537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lienbildplatzhalter 1"/>
          <p:cNvSpPr>
            <a:spLocks noGrp="1" noRot="1" noChangeAspect="1" noTextEdit="1"/>
          </p:cNvSpPr>
          <p:nvPr>
            <p:ph type="sldImg"/>
          </p:nvPr>
        </p:nvSpPr>
        <p:spPr bwMode="auto">
          <a:noFill/>
          <a:ln>
            <a:solidFill>
              <a:srgbClr val="000000"/>
            </a:solidFill>
            <a:miter lim="800000"/>
            <a:headEnd/>
            <a:tailEnd/>
          </a:ln>
        </p:spPr>
      </p:sp>
      <p:sp>
        <p:nvSpPr>
          <p:cNvPr id="19459"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de-DE" altLang="de-DE" smtClean="0"/>
          </a:p>
        </p:txBody>
      </p:sp>
      <p:sp>
        <p:nvSpPr>
          <p:cNvPr id="19460" name="Foliennummernplatzhalter 3"/>
          <p:cNvSpPr>
            <a:spLocks noGrp="1"/>
          </p:cNvSpPr>
          <p:nvPr>
            <p:ph type="sldNum" sz="quarter" idx="5"/>
          </p:nvPr>
        </p:nvSpPr>
        <p:spPr bwMode="auto">
          <a:noFill/>
          <a:ln>
            <a:miter lim="800000"/>
            <a:headEnd/>
            <a:tailEnd/>
          </a:ln>
        </p:spPr>
        <p:txBody>
          <a:bodyPr/>
          <a:lstStyle/>
          <a:p>
            <a:fld id="{EDA876BC-A0BF-4C04-BA19-8D91C803398E}" type="slidenum">
              <a:rPr lang="de-DE" altLang="de-DE"/>
              <a:pPr/>
              <a:t>23</a:t>
            </a:fld>
            <a:endParaRPr lang="de-DE" altLang="de-DE"/>
          </a:p>
        </p:txBody>
      </p:sp>
    </p:spTree>
    <p:extLst>
      <p:ext uri="{BB962C8B-B14F-4D97-AF65-F5344CB8AC3E}">
        <p14:creationId xmlns:p14="http://schemas.microsoft.com/office/powerpoint/2010/main" val="3628491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E085914E-0FF4-4EDD-820B-164B4FA3D8A0}" type="datetime1">
              <a:rPr lang="de-DE" smtClean="0"/>
              <a:pPr>
                <a:defRPr/>
              </a:pPr>
              <a:t>17.12.2019</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8D2746B6-ECD8-424A-8BBF-B31DBC094497}" type="slidenum">
              <a:rPr lang="de-DE" altLang="de-DE"/>
              <a:pPr/>
              <a:t>‹Nr.›</a:t>
            </a:fld>
            <a:endParaRPr lang="de-DE" alt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0DA21AF5-7DB1-4195-ABF5-97AB206A1DFD}" type="datetime1">
              <a:rPr lang="de-DE" smtClean="0"/>
              <a:pPr>
                <a:defRPr/>
              </a:pPr>
              <a:t>17.12.2019</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F184A2B3-36FA-48FD-BE58-07F1BF4D46F0}" type="slidenum">
              <a:rPr lang="de-DE" altLang="de-DE"/>
              <a:pPr/>
              <a:t>‹Nr.›</a:t>
            </a:fld>
            <a:endParaRPr lang="de-DE" alt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252EC452-07BE-4584-A00A-FCB2CE5426E9}" type="datetime1">
              <a:rPr lang="de-DE" smtClean="0"/>
              <a:pPr>
                <a:defRPr/>
              </a:pPr>
              <a:t>17.12.2019</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4014B5EC-E903-4945-A2C9-4CA15DEF2AA0}" type="slidenum">
              <a:rPr lang="de-DE" altLang="de-DE"/>
              <a:pPr/>
              <a:t>‹Nr.›</a:t>
            </a:fld>
            <a:endParaRPr lang="de-DE" alt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15FA9933-00A3-4896-AF70-0F5B36590A79}" type="datetime1">
              <a:rPr lang="de-DE" smtClean="0"/>
              <a:pPr>
                <a:defRPr/>
              </a:pPr>
              <a:t>17.12.2019</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A50AFEC5-3559-4107-872F-37E4D17E1348}" type="slidenum">
              <a:rPr lang="de-DE" altLang="de-DE"/>
              <a:pPr/>
              <a:t>‹Nr.›</a:t>
            </a:fld>
            <a:endParaRPr lang="de-DE" alt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B0E12090-B022-4A95-A4AE-AED7B4644E61}" type="datetime1">
              <a:rPr lang="de-DE" smtClean="0"/>
              <a:pPr>
                <a:defRPr/>
              </a:pPr>
              <a:t>17.12.2019</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EE76CFBD-F76A-413D-B229-03026925DB30}" type="slidenum">
              <a:rPr lang="de-DE" altLang="de-DE"/>
              <a:pPr/>
              <a:t>‹Nr.›</a:t>
            </a:fld>
            <a:endParaRPr lang="de-DE" alt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3FEF2FA9-23E2-4278-A608-DE0C742A0965}" type="datetime1">
              <a:rPr lang="de-DE" smtClean="0"/>
              <a:pPr>
                <a:defRPr/>
              </a:pPr>
              <a:t>17.12.2019</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fld id="{E807F23D-1411-473D-BCB6-3957AA3619EF}" type="slidenum">
              <a:rPr lang="de-DE" altLang="de-DE"/>
              <a:pPr/>
              <a:t>‹Nr.›</a:t>
            </a:fld>
            <a:endParaRPr lang="de-DE" alt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2ADDE66C-F2EC-4F78-9C13-C0ECBBF67960}" type="datetime1">
              <a:rPr lang="de-DE" smtClean="0"/>
              <a:pPr>
                <a:defRPr/>
              </a:pPr>
              <a:t>17.12.2019</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fld id="{CDC71082-C21E-47FF-95E8-DD81DEA792F4}" type="slidenum">
              <a:rPr lang="de-DE" altLang="de-DE"/>
              <a:pPr/>
              <a:t>‹Nr.›</a:t>
            </a:fld>
            <a:endParaRPr lang="de-DE" alt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02B7D33B-5DA5-4313-88A9-7BBF5EBEDDCE}" type="datetime1">
              <a:rPr lang="de-DE" smtClean="0"/>
              <a:pPr>
                <a:defRPr/>
              </a:pPr>
              <a:t>17.12.2019</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fld id="{89C6D91E-A1BB-4E31-B98F-20BF605739BB}" type="slidenum">
              <a:rPr lang="de-DE" altLang="de-DE"/>
              <a:pPr/>
              <a:t>‹Nr.›</a:t>
            </a:fld>
            <a:endParaRPr lang="de-DE" alt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70AB27CE-C4ED-41AF-A82C-870E5610F217}" type="datetime1">
              <a:rPr lang="de-DE" smtClean="0"/>
              <a:pPr>
                <a:defRPr/>
              </a:pPr>
              <a:t>17.12.2019</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fld id="{CAD4A97C-D38B-4E87-AD4F-E8369B543530}" type="slidenum">
              <a:rPr lang="de-DE" altLang="de-DE"/>
              <a:pPr/>
              <a:t>‹Nr.›</a:t>
            </a:fld>
            <a:endParaRPr lang="de-DE" alt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30EB895A-6F0E-4DD6-A892-834AADB096F7}" type="datetime1">
              <a:rPr lang="de-DE" smtClean="0"/>
              <a:pPr>
                <a:defRPr/>
              </a:pPr>
              <a:t>17.12.2019</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fld id="{DFA2288D-1586-4E41-B4C0-D4EFE4744848}" type="slidenum">
              <a:rPr lang="de-DE" altLang="de-DE"/>
              <a:pPr/>
              <a:t>‹Nr.›</a:t>
            </a:fld>
            <a:endParaRPr lang="de-DE" alt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8568E141-E2AD-449B-8220-BEE32E0DEC6B}" type="datetime1">
              <a:rPr lang="de-DE" smtClean="0"/>
              <a:pPr>
                <a:defRPr/>
              </a:pPr>
              <a:t>17.12.2019</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fld id="{7CFF27BF-525C-4C7A-9514-3BC9029BF9EB}" type="slidenum">
              <a:rPr lang="de-DE" altLang="de-DE"/>
              <a:pPr/>
              <a:t>‹Nr.›</a:t>
            </a:fld>
            <a:endParaRPr lang="de-DE" alt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027" name="Textplatzhalt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8FC94429-DA14-47F2-8D1A-31B2361B0F7E}" type="datetime1">
              <a:rPr lang="de-DE" smtClean="0"/>
              <a:pPr>
                <a:defRPr/>
              </a:pPr>
              <a:t>17.12.2019</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1B5EAA7E-E243-49BC-9BA3-69B8EDFB239B}" type="slidenum">
              <a:rPr lang="de-DE" altLang="de-DE"/>
              <a:pPr/>
              <a:t>‹Nr.›</a:t>
            </a:fld>
            <a:endParaRPr lang="de-DE" alt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bpb.de/nachschlagen/lexika/das-junge-politik-lexikon/160822/arbeitsmarkt"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bpb.de/nachschlagen/lexika/pocket-politik/16334/arbeitslosigkeit"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bpb.de/nachschlagen/lexika/pocket-politik/16334/arbeitslosigkeit"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bpb.de/nachschlagen/lexika/das-junge-politik-lexikon/160818/arbeitslosengeld"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bpb.de/nachschlagen/lexika/das-junge-politik-lexikon/160818/arbeitslosengeld"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4099" name="Textfeld 3"/>
          <p:cNvSpPr txBox="1">
            <a:spLocks noChangeArrowheads="1"/>
          </p:cNvSpPr>
          <p:nvPr/>
        </p:nvSpPr>
        <p:spPr bwMode="auto">
          <a:xfrm>
            <a:off x="2483768" y="1773238"/>
            <a:ext cx="6732587" cy="646112"/>
          </a:xfrm>
          <a:prstGeom prst="rect">
            <a:avLst/>
          </a:prstGeom>
          <a:noFill/>
          <a:ln w="9525">
            <a:noFill/>
            <a:miter lim="800000"/>
            <a:headEnd/>
            <a:tailEnd/>
          </a:ln>
        </p:spPr>
        <p:txBody>
          <a:bodyPr>
            <a:spAutoFit/>
          </a:bodyPr>
          <a:lstStyle/>
          <a:p>
            <a:r>
              <a:rPr lang="de-DE" altLang="de-DE" sz="3600" b="1" dirty="0">
                <a:solidFill>
                  <a:schemeClr val="bg1"/>
                </a:solidFill>
                <a:latin typeface="Myriad Pro Cond"/>
              </a:rPr>
              <a:t>Ökonopoly</a:t>
            </a:r>
            <a:r>
              <a:rPr lang="de-DE" sz="3600" b="1" dirty="0">
                <a:solidFill>
                  <a:schemeClr val="bg1"/>
                </a:solidFill>
                <a:latin typeface="Myriad Pro Cond"/>
              </a:rPr>
              <a:t>®…</a:t>
            </a:r>
          </a:p>
        </p:txBody>
      </p:sp>
      <p:sp>
        <p:nvSpPr>
          <p:cNvPr id="4100" name="Rechteck 6"/>
          <p:cNvSpPr>
            <a:spLocks noChangeArrowheads="1"/>
          </p:cNvSpPr>
          <p:nvPr/>
        </p:nvSpPr>
        <p:spPr bwMode="auto">
          <a:xfrm>
            <a:off x="6015569" y="6541536"/>
            <a:ext cx="184731" cy="215444"/>
          </a:xfrm>
          <a:prstGeom prst="rect">
            <a:avLst/>
          </a:prstGeom>
          <a:noFill/>
          <a:ln w="9525">
            <a:noFill/>
            <a:miter lim="800000"/>
            <a:headEnd/>
            <a:tailEnd/>
          </a:ln>
        </p:spPr>
        <p:txBody>
          <a:bodyPr wrap="none">
            <a:spAutoFit/>
          </a:bodyPr>
          <a:lstStyle/>
          <a:p>
            <a:pPr algn="r" eaLnBrk="1" hangingPunct="1"/>
            <a:endParaRPr lang="de-DE" altLang="de-DE" sz="800" dirty="0">
              <a:solidFill>
                <a:schemeClr val="bg1"/>
              </a:solidFill>
            </a:endParaRPr>
          </a:p>
        </p:txBody>
      </p:sp>
      <p:sp>
        <p:nvSpPr>
          <p:cNvPr id="4102" name="Textfeld 4"/>
          <p:cNvSpPr txBox="1">
            <a:spLocks noChangeArrowheads="1"/>
          </p:cNvSpPr>
          <p:nvPr/>
        </p:nvSpPr>
        <p:spPr bwMode="auto">
          <a:xfrm>
            <a:off x="2483768" y="2524894"/>
            <a:ext cx="6048474" cy="400050"/>
          </a:xfrm>
          <a:prstGeom prst="rect">
            <a:avLst/>
          </a:prstGeom>
          <a:noFill/>
          <a:ln w="9525">
            <a:noFill/>
            <a:miter lim="800000"/>
            <a:headEnd/>
            <a:tailEnd/>
          </a:ln>
        </p:spPr>
        <p:txBody>
          <a:bodyPr wrap="square">
            <a:spAutoFit/>
          </a:bodyPr>
          <a:lstStyle/>
          <a:p>
            <a:pPr eaLnBrk="1" hangingPunct="1"/>
            <a:r>
              <a:rPr lang="de-DE" altLang="de-DE" sz="2000" b="1" dirty="0">
                <a:solidFill>
                  <a:schemeClr val="bg1"/>
                </a:solidFill>
              </a:rPr>
              <a:t>…ein volkswirtschaftliches Experiment</a:t>
            </a: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1</a:t>
            </a:fld>
            <a:endParaRPr lang="de-DE" altLang="de-DE"/>
          </a:p>
        </p:txBody>
      </p:sp>
      <p:pic>
        <p:nvPicPr>
          <p:cNvPr id="3" name="Grafik 2"/>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rcRect t="11853" r="3140" b="-920"/>
          <a:stretch/>
        </p:blipFill>
        <p:spPr>
          <a:xfrm>
            <a:off x="2627784" y="3150940"/>
            <a:ext cx="4370823" cy="3014364"/>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 name="Gruppieren 8"/>
          <p:cNvGrpSpPr/>
          <p:nvPr/>
        </p:nvGrpSpPr>
        <p:grpSpPr>
          <a:xfrm rot="1245533">
            <a:off x="1648687" y="5411558"/>
            <a:ext cx="6062525" cy="1077219"/>
            <a:chOff x="2543760" y="4265553"/>
            <a:chExt cx="6062525" cy="765787"/>
          </a:xfrm>
        </p:grpSpPr>
        <p:sp>
          <p:nvSpPr>
            <p:cNvPr id="10" name="Abgerundetes Rechteck 9"/>
            <p:cNvSpPr/>
            <p:nvPr/>
          </p:nvSpPr>
          <p:spPr>
            <a:xfrm rot="20315626">
              <a:off x="2546762" y="4273953"/>
              <a:ext cx="6050727" cy="73978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lumMod val="85000"/>
                  </a:schemeClr>
                </a:solidFill>
              </a:endParaRPr>
            </a:p>
          </p:txBody>
        </p:sp>
        <p:sp>
          <p:nvSpPr>
            <p:cNvPr id="11" name="Textfeld 3"/>
            <p:cNvSpPr txBox="1">
              <a:spLocks noChangeArrowheads="1"/>
            </p:cNvSpPr>
            <p:nvPr/>
          </p:nvSpPr>
          <p:spPr bwMode="auto">
            <a:xfrm rot="20315626">
              <a:off x="2543760" y="4265553"/>
              <a:ext cx="6062525" cy="765787"/>
            </a:xfrm>
            <a:prstGeom prst="rect">
              <a:avLst/>
            </a:prstGeom>
            <a:noFill/>
            <a:ln w="9525">
              <a:noFill/>
              <a:miter lim="800000"/>
              <a:headEnd/>
              <a:tailEnd/>
            </a:ln>
          </p:spPr>
          <p:txBody>
            <a:bodyPr wrap="square">
              <a:spAutoFit/>
            </a:bodyPr>
            <a:lstStyle/>
            <a:p>
              <a:pPr algn="ctr" eaLnBrk="1" hangingPunct="1"/>
              <a:r>
                <a:rPr lang="de-DE" sz="3200" b="1" cap="all" dirty="0" smtClean="0">
                  <a:solidFill>
                    <a:schemeClr val="bg1"/>
                  </a:solidFill>
                  <a:latin typeface="Myriad Pro Cond"/>
                </a:rPr>
                <a:t>Arbeitsmarkt – </a:t>
              </a:r>
            </a:p>
            <a:p>
              <a:pPr algn="ctr" eaLnBrk="1" hangingPunct="1"/>
              <a:r>
                <a:rPr lang="de-DE" sz="3200" b="1" cap="all" dirty="0" err="1" smtClean="0">
                  <a:solidFill>
                    <a:schemeClr val="bg1"/>
                  </a:solidFill>
                  <a:latin typeface="Myriad Pro Cond"/>
                </a:rPr>
                <a:t>Matching</a:t>
              </a:r>
              <a:r>
                <a:rPr lang="de-DE" sz="3200" b="1" cap="all" dirty="0" smtClean="0">
                  <a:solidFill>
                    <a:schemeClr val="bg1"/>
                  </a:solidFill>
                  <a:latin typeface="Myriad Pro Cond"/>
                </a:rPr>
                <a:t> Prozesse</a:t>
              </a:r>
              <a:endParaRPr lang="de-DE" sz="3200" b="1" cap="all" dirty="0">
                <a:solidFill>
                  <a:schemeClr val="bg1"/>
                </a:solidFill>
                <a:latin typeface="Myriad Pro Cond"/>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5123" name="Textfeld 3"/>
          <p:cNvSpPr txBox="1">
            <a:spLocks noChangeArrowheads="1"/>
          </p:cNvSpPr>
          <p:nvPr/>
        </p:nvSpPr>
        <p:spPr bwMode="auto">
          <a:xfrm>
            <a:off x="2483768" y="1773238"/>
            <a:ext cx="673258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3</a:t>
            </a:r>
            <a:endParaRPr lang="de-DE" altLang="de-DE" sz="3600" b="1" dirty="0">
              <a:solidFill>
                <a:schemeClr val="bg1"/>
              </a:solidFill>
              <a:latin typeface="Myriad Pro Cond"/>
            </a:endParaRPr>
          </a:p>
        </p:txBody>
      </p:sp>
      <p:sp>
        <p:nvSpPr>
          <p:cNvPr id="5126" name="Textfeld 4"/>
          <p:cNvSpPr txBox="1">
            <a:spLocks noChangeArrowheads="1"/>
          </p:cNvSpPr>
          <p:nvPr/>
        </p:nvSpPr>
        <p:spPr bwMode="auto">
          <a:xfrm>
            <a:off x="971600" y="3106703"/>
            <a:ext cx="8022311" cy="255454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de-DE" sz="2000" dirty="0" smtClean="0">
                <a:solidFill>
                  <a:schemeClr val="bg1"/>
                </a:solidFill>
              </a:rPr>
              <a:t>In dieser Runde muss kein Suchgeld mehr gezahlt werden. </a:t>
            </a:r>
          </a:p>
          <a:p>
            <a:pPr marL="342900" indent="-342900">
              <a:buFont typeface="Arial" panose="020B0604020202020204" pitchFamily="34" charset="0"/>
              <a:buChar char="•"/>
            </a:pPr>
            <a:endParaRPr lang="de-DE" sz="2000" dirty="0" smtClean="0">
              <a:solidFill>
                <a:schemeClr val="bg1"/>
              </a:solidFill>
            </a:endParaRPr>
          </a:p>
          <a:p>
            <a:pPr marL="342900" indent="-342900">
              <a:buFont typeface="Arial" panose="020B0604020202020204" pitchFamily="34" charset="0"/>
              <a:buChar char="•"/>
            </a:pPr>
            <a:r>
              <a:rPr lang="de-DE" sz="2000" dirty="0" smtClean="0">
                <a:solidFill>
                  <a:schemeClr val="bg1"/>
                </a:solidFill>
              </a:rPr>
              <a:t>Stattdessen erhaltet ihr nun Arbeitslosengeld in Höhe von 200 € für jede Periode, für die ihr noch kein Jobangebot angenommen habt/kein Gehalt erhaltet. </a:t>
            </a:r>
            <a:endParaRPr lang="de-DE" sz="2000" dirty="0" smtClean="0">
              <a:solidFill>
                <a:schemeClr val="bg1"/>
              </a:solidFill>
            </a:endParaRPr>
          </a:p>
          <a:p>
            <a:pPr marL="342900" indent="-342900">
              <a:buFont typeface="Arial" panose="020B0604020202020204" pitchFamily="34" charset="0"/>
              <a:buChar char="•"/>
            </a:pPr>
            <a:endParaRPr lang="de-DE" sz="2000" dirty="0" smtClean="0">
              <a:solidFill>
                <a:schemeClr val="bg1"/>
              </a:solidFill>
            </a:endParaRPr>
          </a:p>
          <a:p>
            <a:pPr marL="342900" indent="-342900">
              <a:buFont typeface="Arial" panose="020B0604020202020204" pitchFamily="34" charset="0"/>
              <a:buChar char="•"/>
            </a:pPr>
            <a:r>
              <a:rPr lang="de-DE" sz="2000" dirty="0" smtClean="0">
                <a:solidFill>
                  <a:schemeClr val="bg1"/>
                </a:solidFill>
              </a:rPr>
              <a:t>Dieses Arbeitslosengeld wird jedoch maximal für 10 Perioden gezahlt. Ab Periode 11 gibt es kein Arbeitslosengeld mehr.</a:t>
            </a:r>
            <a:endParaRPr lang="de-DE" sz="2400" dirty="0">
              <a:solidFill>
                <a:schemeClr val="bg1"/>
              </a:solidFill>
            </a:endParaRPr>
          </a:p>
        </p:txBody>
      </p:sp>
      <p:sp>
        <p:nvSpPr>
          <p:cNvPr id="5" name="Foliennummernplatzhalter 4"/>
          <p:cNvSpPr>
            <a:spLocks noGrp="1"/>
          </p:cNvSpPr>
          <p:nvPr>
            <p:ph type="sldNum" sz="quarter" idx="12"/>
          </p:nvPr>
        </p:nvSpPr>
        <p:spPr/>
        <p:txBody>
          <a:bodyPr/>
          <a:lstStyle/>
          <a:p>
            <a:fld id="{CAD4A97C-D38B-4E87-AD4F-E8369B543530}" type="slidenum">
              <a:rPr lang="de-DE" altLang="de-DE" smtClean="0"/>
              <a:pPr/>
              <a:t>10</a:t>
            </a:fld>
            <a:endParaRPr lang="de-DE" altLang="de-DE" dirty="0"/>
          </a:p>
        </p:txBody>
      </p:sp>
    </p:spTree>
    <p:extLst>
      <p:ext uri="{BB962C8B-B14F-4D97-AF65-F5344CB8AC3E}">
        <p14:creationId xmlns:p14="http://schemas.microsoft.com/office/powerpoint/2010/main" val="20793401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5123" name="Textfeld 3"/>
          <p:cNvSpPr txBox="1">
            <a:spLocks noChangeArrowheads="1"/>
          </p:cNvSpPr>
          <p:nvPr/>
        </p:nvSpPr>
        <p:spPr bwMode="auto">
          <a:xfrm>
            <a:off x="2483768" y="1773238"/>
            <a:ext cx="673258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3 – Beispiel</a:t>
            </a:r>
            <a:endParaRPr lang="de-DE" altLang="de-DE" sz="3600" b="1" dirty="0">
              <a:solidFill>
                <a:schemeClr val="bg1"/>
              </a:solidFill>
              <a:latin typeface="Myriad Pro Cond"/>
            </a:endParaRPr>
          </a:p>
        </p:txBody>
      </p:sp>
      <p:sp>
        <p:nvSpPr>
          <p:cNvPr id="5126" name="Textfeld 4"/>
          <p:cNvSpPr txBox="1">
            <a:spLocks noChangeArrowheads="1"/>
          </p:cNvSpPr>
          <p:nvPr/>
        </p:nvSpPr>
        <p:spPr bwMode="auto">
          <a:xfrm>
            <a:off x="971601" y="2962687"/>
            <a:ext cx="7488831" cy="255454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de-DE" sz="2000" dirty="0" smtClean="0">
                <a:solidFill>
                  <a:schemeClr val="bg1"/>
                </a:solidFill>
              </a:rPr>
              <a:t>Franz bleibt von Periode 1 bis 8 </a:t>
            </a:r>
            <a:r>
              <a:rPr lang="de-DE" sz="2000" dirty="0">
                <a:solidFill>
                  <a:schemeClr val="bg1"/>
                </a:solidFill>
              </a:rPr>
              <a:t>a</a:t>
            </a:r>
            <a:r>
              <a:rPr lang="de-DE" sz="2000" dirty="0" smtClean="0">
                <a:solidFill>
                  <a:schemeClr val="bg1"/>
                </a:solidFill>
              </a:rPr>
              <a:t>rbeitssuchend und nimmt in Periode 8 ein Jobangebot in Höhe von 600 € an. </a:t>
            </a:r>
          </a:p>
          <a:p>
            <a:pPr marL="342900" indent="-342900">
              <a:buFont typeface="Arial" panose="020B0604020202020204" pitchFamily="34" charset="0"/>
              <a:buChar char="•"/>
            </a:pPr>
            <a:endParaRPr lang="de-DE" sz="2000" dirty="0" smtClean="0">
              <a:solidFill>
                <a:schemeClr val="bg1"/>
              </a:solidFill>
            </a:endParaRPr>
          </a:p>
          <a:p>
            <a:pPr marL="342900" indent="-342900">
              <a:buFont typeface="Arial" panose="020B0604020202020204" pitchFamily="34" charset="0"/>
              <a:buChar char="•"/>
            </a:pPr>
            <a:r>
              <a:rPr lang="de-DE" sz="2000" dirty="0" smtClean="0">
                <a:solidFill>
                  <a:schemeClr val="bg1"/>
                </a:solidFill>
              </a:rPr>
              <a:t>Er erhält für die Perioden 1 bis 8 Arbeitslosengeld (8 x 200 € = 1.600 €) und ab Periode 9 Gehalt (12 x 600 € = 7.200 €). </a:t>
            </a:r>
          </a:p>
          <a:p>
            <a:pPr marL="342900" indent="-342900">
              <a:buFont typeface="Arial" panose="020B0604020202020204" pitchFamily="34" charset="0"/>
              <a:buChar char="•"/>
            </a:pPr>
            <a:endParaRPr lang="de-DE" sz="2000" dirty="0" smtClean="0">
              <a:solidFill>
                <a:schemeClr val="bg1"/>
              </a:solidFill>
            </a:endParaRPr>
          </a:p>
          <a:p>
            <a:pPr marL="342900" indent="-342900">
              <a:buFont typeface="Arial" panose="020B0604020202020204" pitchFamily="34" charset="0"/>
              <a:buChar char="•"/>
            </a:pPr>
            <a:r>
              <a:rPr lang="de-DE" sz="2000" dirty="0" smtClean="0">
                <a:solidFill>
                  <a:schemeClr val="bg1"/>
                </a:solidFill>
              </a:rPr>
              <a:t>Insgesamt erhält er in Runde 3 also 1.600 € + 7.200 € = 8.800 €.  </a:t>
            </a:r>
          </a:p>
        </p:txBody>
      </p:sp>
      <p:sp>
        <p:nvSpPr>
          <p:cNvPr id="5" name="Foliennummernplatzhalter 4"/>
          <p:cNvSpPr>
            <a:spLocks noGrp="1"/>
          </p:cNvSpPr>
          <p:nvPr>
            <p:ph type="sldNum" sz="quarter" idx="12"/>
          </p:nvPr>
        </p:nvSpPr>
        <p:spPr/>
        <p:txBody>
          <a:bodyPr/>
          <a:lstStyle/>
          <a:p>
            <a:fld id="{CAD4A97C-D38B-4E87-AD4F-E8369B543530}" type="slidenum">
              <a:rPr lang="de-DE" altLang="de-DE" smtClean="0"/>
              <a:pPr/>
              <a:t>11</a:t>
            </a:fld>
            <a:endParaRPr lang="de-DE" altLang="de-DE"/>
          </a:p>
        </p:txBody>
      </p:sp>
    </p:spTree>
    <p:extLst>
      <p:ext uri="{BB962C8B-B14F-4D97-AF65-F5344CB8AC3E}">
        <p14:creationId xmlns:p14="http://schemas.microsoft.com/office/powerpoint/2010/main" val="696747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15043" y="8801"/>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12</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3 – Spiel </a:t>
            </a:r>
            <a:endParaRPr lang="de-DE" altLang="de-DE" sz="3600" b="1" dirty="0">
              <a:solidFill>
                <a:schemeClr val="bg1"/>
              </a:solidFill>
              <a:latin typeface="Myriad Pro Cond"/>
            </a:endParaRPr>
          </a:p>
        </p:txBody>
      </p:sp>
      <p:sp>
        <p:nvSpPr>
          <p:cNvPr id="6" name="Textfeld 4"/>
          <p:cNvSpPr txBox="1">
            <a:spLocks noChangeArrowheads="1"/>
          </p:cNvSpPr>
          <p:nvPr/>
        </p:nvSpPr>
        <p:spPr bwMode="auto">
          <a:xfrm>
            <a:off x="2483768" y="3545751"/>
            <a:ext cx="4536504" cy="707886"/>
          </a:xfrm>
          <a:prstGeom prst="rect">
            <a:avLst/>
          </a:prstGeom>
          <a:noFill/>
          <a:ln w="9525">
            <a:noFill/>
            <a:miter lim="800000"/>
            <a:headEnd/>
            <a:tailEnd/>
          </a:ln>
        </p:spPr>
        <p:txBody>
          <a:bodyPr wrap="square">
            <a:spAutoFit/>
          </a:bodyPr>
          <a:lstStyle/>
          <a:p>
            <a:pPr marL="0" lvl="1">
              <a:defRPr/>
            </a:pPr>
            <a:r>
              <a:rPr lang="de-DE" altLang="de-DE" sz="4000" dirty="0" smtClean="0">
                <a:solidFill>
                  <a:schemeClr val="accent4">
                    <a:lumMod val="75000"/>
                  </a:schemeClr>
                </a:solidFill>
                <a:latin typeface="Bauhaus 93" panose="04030905020B02020C02" pitchFamily="82" charset="0"/>
              </a:rPr>
              <a:t>Go für 20 Perioden</a:t>
            </a:r>
            <a:endParaRPr lang="de-DE" altLang="de-DE" sz="4000" dirty="0">
              <a:solidFill>
                <a:schemeClr val="accent4">
                  <a:lumMod val="75000"/>
                </a:schemeClr>
              </a:solidFill>
              <a:latin typeface="Bauhaus 93" panose="04030905020B02020C02" pitchFamily="82" charset="0"/>
            </a:endParaRPr>
          </a:p>
        </p:txBody>
      </p:sp>
    </p:spTree>
    <p:extLst>
      <p:ext uri="{BB962C8B-B14F-4D97-AF65-F5344CB8AC3E}">
        <p14:creationId xmlns:p14="http://schemas.microsoft.com/office/powerpoint/2010/main" val="26106515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srcRect/>
          <a:stretch>
            <a:fillRect/>
          </a:stretch>
        </p:blipFill>
        <p:spPr bwMode="auto">
          <a:xfrm>
            <a:off x="-31833" y="27508"/>
            <a:ext cx="9359900" cy="7073900"/>
          </a:xfrm>
          <a:prstGeom prst="rect">
            <a:avLst/>
          </a:prstGeom>
          <a:noFill/>
          <a:ln w="9525">
            <a:noFill/>
            <a:miter lim="800000"/>
            <a:headEnd/>
            <a:tailEnd/>
          </a:ln>
        </p:spPr>
      </p:pic>
      <p:sp>
        <p:nvSpPr>
          <p:cNvPr id="12291" name="Textfeld 3"/>
          <p:cNvSpPr txBox="1">
            <a:spLocks noChangeArrowheads="1"/>
          </p:cNvSpPr>
          <p:nvPr/>
        </p:nvSpPr>
        <p:spPr bwMode="auto">
          <a:xfrm>
            <a:off x="2483768" y="1773238"/>
            <a:ext cx="6732587" cy="647700"/>
          </a:xfrm>
          <a:prstGeom prst="rect">
            <a:avLst/>
          </a:prstGeom>
          <a:noFill/>
          <a:ln w="9525">
            <a:noFill/>
            <a:miter lim="800000"/>
            <a:headEnd/>
            <a:tailEnd/>
          </a:ln>
        </p:spPr>
        <p:txBody>
          <a:bodyPr>
            <a:spAutoFit/>
          </a:bodyPr>
          <a:lstStyle/>
          <a:p>
            <a:r>
              <a:rPr lang="de-DE" altLang="de-DE" sz="3600" b="1" dirty="0" err="1">
                <a:solidFill>
                  <a:schemeClr val="bg1"/>
                </a:solidFill>
                <a:latin typeface="Myriad Pro Cond"/>
                <a:ea typeface="Myriad Pro Cond"/>
                <a:cs typeface="Myriad Pro Cond"/>
              </a:rPr>
              <a:t>And</a:t>
            </a:r>
            <a:r>
              <a:rPr lang="de-DE" altLang="de-DE" sz="3600" b="1" dirty="0">
                <a:solidFill>
                  <a:schemeClr val="bg1"/>
                </a:solidFill>
                <a:latin typeface="Myriad Pro Cond"/>
                <a:ea typeface="Myriad Pro Cond"/>
                <a:cs typeface="Myriad Pro Cond"/>
              </a:rPr>
              <a:t> </a:t>
            </a:r>
            <a:r>
              <a:rPr lang="de-DE" altLang="de-DE" sz="3600" b="1" dirty="0" err="1">
                <a:solidFill>
                  <a:schemeClr val="bg1"/>
                </a:solidFill>
                <a:latin typeface="Myriad Pro Cond"/>
                <a:ea typeface="Myriad Pro Cond"/>
                <a:cs typeface="Myriad Pro Cond"/>
              </a:rPr>
              <a:t>the</a:t>
            </a:r>
            <a:r>
              <a:rPr lang="de-DE" altLang="de-DE" sz="3600" b="1" dirty="0">
                <a:solidFill>
                  <a:schemeClr val="bg1"/>
                </a:solidFill>
                <a:latin typeface="Myriad Pro Cond"/>
                <a:ea typeface="Myriad Pro Cond"/>
                <a:cs typeface="Myriad Pro Cond"/>
              </a:rPr>
              <a:t> </a:t>
            </a:r>
            <a:r>
              <a:rPr lang="de-DE" altLang="de-DE" sz="3600" b="1" dirty="0" err="1" smtClean="0">
                <a:solidFill>
                  <a:schemeClr val="bg1"/>
                </a:solidFill>
                <a:latin typeface="Myriad Pro Cond"/>
                <a:ea typeface="Myriad Pro Cond"/>
                <a:cs typeface="Myriad Pro Cond"/>
              </a:rPr>
              <a:t>winner</a:t>
            </a:r>
            <a:r>
              <a:rPr lang="de-DE" altLang="de-DE" sz="3600" b="1" dirty="0" smtClean="0">
                <a:solidFill>
                  <a:schemeClr val="bg1"/>
                </a:solidFill>
                <a:latin typeface="Myriad Pro Cond"/>
                <a:ea typeface="Myriad Pro Cond"/>
                <a:cs typeface="Myriad Pro Cond"/>
              </a:rPr>
              <a:t> </a:t>
            </a:r>
            <a:r>
              <a:rPr lang="de-DE" altLang="de-DE" sz="3600" b="1" dirty="0" err="1" smtClean="0">
                <a:solidFill>
                  <a:schemeClr val="bg1"/>
                </a:solidFill>
                <a:latin typeface="Myriad Pro Cond"/>
                <a:ea typeface="Myriad Pro Cond"/>
                <a:cs typeface="Myriad Pro Cond"/>
              </a:rPr>
              <a:t>is</a:t>
            </a:r>
            <a:r>
              <a:rPr lang="de-DE" altLang="de-DE" sz="3600" b="1" dirty="0" smtClean="0">
                <a:solidFill>
                  <a:schemeClr val="bg1"/>
                </a:solidFill>
                <a:latin typeface="Myriad Pro Cond"/>
                <a:ea typeface="Myriad Pro Cond"/>
                <a:cs typeface="Myriad Pro Cond"/>
              </a:rPr>
              <a:t>…</a:t>
            </a:r>
            <a:endParaRPr lang="de-DE" altLang="de-DE" sz="3600" b="1" dirty="0">
              <a:solidFill>
                <a:schemeClr val="bg1"/>
              </a:solidFill>
              <a:latin typeface="Myriad Pro Cond"/>
              <a:ea typeface="Myriad Pro Cond"/>
              <a:cs typeface="Myriad Pro Cond"/>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13</a:t>
            </a:fld>
            <a:endParaRPr lang="de-DE" altLang="de-D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971599" y="2780928"/>
            <a:ext cx="7976395" cy="3990836"/>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smtClean="0">
                <a:solidFill>
                  <a:schemeClr val="bg1"/>
                </a:solidFill>
                <a:ea typeface="Myriad Bold"/>
              </a:rPr>
              <a:t>Arbeitsmarkt: </a:t>
            </a:r>
          </a:p>
          <a:p>
            <a:pPr eaLnBrk="1" hangingPunct="1">
              <a:lnSpc>
                <a:spcPts val="2300"/>
              </a:lnSpc>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dirty="0" smtClean="0">
                <a:solidFill>
                  <a:schemeClr val="bg1"/>
                </a:solidFill>
                <a:ea typeface="Myriad Bold"/>
              </a:rPr>
              <a:t>Der </a:t>
            </a:r>
            <a:r>
              <a:rPr lang="de-DE" altLang="de-DE" dirty="0">
                <a:solidFill>
                  <a:schemeClr val="bg1"/>
                </a:solidFill>
                <a:ea typeface="Myriad Bold"/>
              </a:rPr>
              <a:t>Arbeitsmarkt </a:t>
            </a:r>
            <a:r>
              <a:rPr lang="de-DE" altLang="de-DE" dirty="0" smtClean="0">
                <a:solidFill>
                  <a:schemeClr val="bg1"/>
                </a:solidFill>
                <a:ea typeface="Myriad Bold"/>
              </a:rPr>
              <a:t>ist kein real existierender Ort. Es handelt sich um einen "virtuellen“, also </a:t>
            </a:r>
            <a:r>
              <a:rPr lang="de-DE" altLang="de-DE" dirty="0">
                <a:solidFill>
                  <a:schemeClr val="bg1"/>
                </a:solidFill>
                <a:ea typeface="Myriad Bold"/>
              </a:rPr>
              <a:t>unsichtbaren und nur vorgestellten Ort, auf dem die Nachfrage und das Angebot von Arbeitskräften zusammentreffen. </a:t>
            </a:r>
            <a:endParaRPr lang="de-DE" altLang="de-DE" dirty="0" smtClean="0">
              <a:solidFill>
                <a:schemeClr val="bg1"/>
              </a:solidFill>
              <a:ea typeface="Myriad Bold"/>
            </a:endParaRPr>
          </a:p>
          <a:p>
            <a:pPr marL="342900" indent="-342900" eaLnBrk="1" hangingPunct="1">
              <a:lnSpc>
                <a:spcPts val="1400"/>
              </a:lnSpc>
              <a:buFont typeface="Arial" panose="020B0604020202020204" pitchFamily="34" charset="0"/>
              <a:buChar char="•"/>
            </a:pPr>
            <a:endParaRPr lang="de-DE" altLang="de-DE"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dirty="0">
                <a:solidFill>
                  <a:schemeClr val="bg1"/>
                </a:solidFill>
              </a:rPr>
              <a:t>Auf dem Arbeitsmarkt wird auch über die Höhe der Löhne und Gehälter verhandelt und über die Arbeitsbedingungen. Damit nicht jede Arbeitnehmerin und jeder Arbeitnehmer alleine über den Lohn oder die Arbeitszeit oder auch die Zahl der Urlaubstage verhandeln muss, haben sich viele Arbeitnehmer in </a:t>
            </a:r>
            <a:r>
              <a:rPr lang="de-DE" dirty="0" smtClean="0">
                <a:solidFill>
                  <a:schemeClr val="bg1"/>
                </a:solidFill>
              </a:rPr>
              <a:t>Gewerkschaften zusammengeschlossen</a:t>
            </a:r>
            <a:r>
              <a:rPr lang="de-DE" dirty="0">
                <a:solidFill>
                  <a:schemeClr val="bg1"/>
                </a:solidFill>
              </a:rPr>
              <a:t>, die ihre Interessen vertreten.</a:t>
            </a:r>
            <a:endParaRPr lang="de-DE" altLang="de-DE" dirty="0" smtClean="0">
              <a:solidFill>
                <a:schemeClr val="bg1"/>
              </a:solidFill>
              <a:ea typeface="Myriad Bold"/>
            </a:endParaRPr>
          </a:p>
          <a:p>
            <a:pPr eaLnBrk="1" hangingPunct="1">
              <a:lnSpc>
                <a:spcPts val="1400"/>
              </a:lnSpc>
            </a:pPr>
            <a:endParaRPr lang="de-DE" altLang="de-DE" sz="1400" dirty="0">
              <a:solidFill>
                <a:schemeClr val="bg1"/>
              </a:solidFill>
              <a:ea typeface="Myriad Bold"/>
            </a:endParaRPr>
          </a:p>
          <a:p>
            <a:pPr eaLnBrk="1" hangingPunct="1">
              <a:lnSpc>
                <a:spcPts val="2300"/>
              </a:lnSpc>
            </a:pPr>
            <a:r>
              <a:rPr lang="de-DE" altLang="de-DE" sz="900" dirty="0" smtClean="0">
                <a:solidFill>
                  <a:schemeClr val="bg1"/>
                </a:solidFill>
                <a:ea typeface="Myriad Bold"/>
              </a:rPr>
              <a:t>Quelle: </a:t>
            </a:r>
            <a:r>
              <a:rPr lang="de-DE" altLang="de-DE" sz="900" dirty="0" err="1" smtClean="0">
                <a:solidFill>
                  <a:schemeClr val="bg1"/>
                </a:solidFill>
                <a:ea typeface="Myriad Bold"/>
              </a:rPr>
              <a:t>bpb</a:t>
            </a:r>
            <a:r>
              <a:rPr lang="de-DE" altLang="de-DE" sz="900" dirty="0" smtClean="0">
                <a:solidFill>
                  <a:schemeClr val="bg1"/>
                </a:solidFill>
                <a:ea typeface="Myriad Bold"/>
              </a:rPr>
              <a:t> </a:t>
            </a:r>
            <a:r>
              <a:rPr lang="de-DE" altLang="de-DE" sz="900" dirty="0" err="1" smtClean="0">
                <a:solidFill>
                  <a:schemeClr val="bg1"/>
                </a:solidFill>
                <a:ea typeface="Myriad Bold"/>
              </a:rPr>
              <a:t>lexikon</a:t>
            </a:r>
            <a:r>
              <a:rPr lang="de-DE" altLang="de-DE" sz="900" dirty="0">
                <a:solidFill>
                  <a:schemeClr val="bg1"/>
                </a:solidFill>
                <a:ea typeface="Myriad Bold"/>
              </a:rPr>
              <a:t>, </a:t>
            </a:r>
            <a:r>
              <a:rPr lang="de-DE" altLang="de-DE" sz="900" dirty="0">
                <a:solidFill>
                  <a:schemeClr val="bg1"/>
                </a:solidFill>
                <a:ea typeface="Myriad Bold"/>
                <a:hlinkClick r:id="rId3"/>
              </a:rPr>
              <a:t>http://</a:t>
            </a:r>
            <a:r>
              <a:rPr lang="de-DE" altLang="de-DE" sz="900" dirty="0" smtClean="0">
                <a:solidFill>
                  <a:schemeClr val="bg1"/>
                </a:solidFill>
                <a:ea typeface="Myriad Bold"/>
                <a:hlinkClick r:id="rId3"/>
              </a:rPr>
              <a:t>www.bpb.de/nachschlagen/lexika/das-junge-politik-lexikon/160822/arbeitsmarkt</a:t>
            </a:r>
            <a:r>
              <a:rPr lang="de-DE" altLang="de-DE" sz="900" dirty="0" smtClean="0">
                <a:solidFill>
                  <a:schemeClr val="bg1"/>
                </a:solidFill>
                <a:ea typeface="Myriad Bold"/>
              </a:rPr>
              <a:t>, letzter Abruf: 27.02.2019</a:t>
            </a: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14</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971599" y="2780928"/>
            <a:ext cx="7976395" cy="3990836"/>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smtClean="0">
                <a:solidFill>
                  <a:schemeClr val="bg1"/>
                </a:solidFill>
                <a:ea typeface="Myriad Bold"/>
              </a:rPr>
              <a:t>Arbeitslosigkeit: </a:t>
            </a:r>
          </a:p>
          <a:p>
            <a:pPr eaLnBrk="1" hangingPunct="1">
              <a:lnSpc>
                <a:spcPts val="2300"/>
              </a:lnSpc>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dirty="0">
                <a:solidFill>
                  <a:schemeClr val="bg1"/>
                </a:solidFill>
                <a:ea typeface="Myriad Bold"/>
              </a:rPr>
              <a:t>Arbeitslosigkeit entsteht, wenn in einer Marktwirtschaft mehr Menschen einen </a:t>
            </a:r>
            <a:r>
              <a:rPr lang="de-DE" altLang="de-DE" dirty="0" smtClean="0">
                <a:solidFill>
                  <a:schemeClr val="bg1"/>
                </a:solidFill>
                <a:ea typeface="Myriad Bold"/>
              </a:rPr>
              <a:t>Arbeitsplatz </a:t>
            </a:r>
            <a:r>
              <a:rPr lang="de-DE" altLang="de-DE" dirty="0">
                <a:solidFill>
                  <a:schemeClr val="bg1"/>
                </a:solidFill>
                <a:ea typeface="Myriad Bold"/>
              </a:rPr>
              <a:t>suchen als Arbeitsplätze </a:t>
            </a:r>
            <a:r>
              <a:rPr lang="de-DE" altLang="de-DE" dirty="0" smtClean="0">
                <a:solidFill>
                  <a:schemeClr val="bg1"/>
                </a:solidFill>
                <a:ea typeface="Myriad Bold"/>
              </a:rPr>
              <a:t>angeboten </a:t>
            </a:r>
            <a:r>
              <a:rPr lang="de-DE" altLang="de-DE" dirty="0">
                <a:solidFill>
                  <a:schemeClr val="bg1"/>
                </a:solidFill>
                <a:ea typeface="Myriad Bold"/>
              </a:rPr>
              <a:t>werden. Man könnte auch sagen: Die Nachfrage (der Arbeitgeber) nach Arbeitskräften ist geringer als das </a:t>
            </a:r>
            <a:r>
              <a:rPr lang="de-DE" altLang="de-DE" dirty="0" smtClean="0">
                <a:solidFill>
                  <a:schemeClr val="bg1"/>
                </a:solidFill>
                <a:ea typeface="Myriad Bold"/>
              </a:rPr>
              <a:t>Angebot.</a:t>
            </a:r>
          </a:p>
          <a:p>
            <a:pPr marL="342900" indent="-342900" eaLnBrk="1" hangingPunct="1">
              <a:lnSpc>
                <a:spcPts val="1400"/>
              </a:lnSpc>
              <a:buFont typeface="Arial" panose="020B0604020202020204" pitchFamily="34" charset="0"/>
              <a:buChar char="•"/>
            </a:pPr>
            <a:endParaRPr lang="de-DE" altLang="de-DE" sz="8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dirty="0" smtClean="0">
                <a:solidFill>
                  <a:schemeClr val="bg1"/>
                </a:solidFill>
                <a:ea typeface="Myriad Bold"/>
              </a:rPr>
              <a:t>In </a:t>
            </a:r>
            <a:r>
              <a:rPr lang="de-DE" altLang="de-DE" dirty="0">
                <a:solidFill>
                  <a:schemeClr val="bg1"/>
                </a:solidFill>
                <a:ea typeface="Myriad Bold"/>
              </a:rPr>
              <a:t>der deutschen Arbeitslosenstatistik werden nur diejenigen als arbeitslos registriert, die sich bei der Agentur für Arbeit als Arbeitsuchende gemeldet haben, zwischen 15 und 64 Jahre alt sind, keine Arbeit haben (oder weniger als 15 Stunden pro Woche arbeiten) und für eine Arbeitsaufnahme sofort verfügbar sind. </a:t>
            </a:r>
            <a:endParaRPr lang="de-DE" altLang="de-DE" dirty="0" smtClean="0">
              <a:solidFill>
                <a:schemeClr val="bg1"/>
              </a:solidFill>
              <a:ea typeface="Myriad Bold"/>
            </a:endParaRPr>
          </a:p>
          <a:p>
            <a:pPr marL="342900" indent="-342900" eaLnBrk="1" hangingPunct="1">
              <a:lnSpc>
                <a:spcPts val="1400"/>
              </a:lnSpc>
              <a:buFont typeface="Arial" panose="020B0604020202020204" pitchFamily="34" charset="0"/>
              <a:buChar char="•"/>
            </a:pPr>
            <a:endParaRPr lang="de-DE" altLang="de-DE" sz="800" dirty="0">
              <a:solidFill>
                <a:schemeClr val="bg1"/>
              </a:solidFill>
              <a:ea typeface="Myriad Bold"/>
            </a:endParaRPr>
          </a:p>
          <a:p>
            <a:pPr eaLnBrk="1" hangingPunct="1">
              <a:lnSpc>
                <a:spcPts val="2300"/>
              </a:lnSpc>
            </a:pPr>
            <a:r>
              <a:rPr lang="de-DE" altLang="de-DE" sz="900" dirty="0" smtClean="0">
                <a:solidFill>
                  <a:schemeClr val="bg1"/>
                </a:solidFill>
                <a:ea typeface="Myriad Bold"/>
              </a:rPr>
              <a:t>Quelle: </a:t>
            </a:r>
            <a:r>
              <a:rPr lang="de-DE" altLang="de-DE" sz="900" dirty="0" err="1" smtClean="0">
                <a:solidFill>
                  <a:schemeClr val="bg1"/>
                </a:solidFill>
                <a:ea typeface="Myriad Bold"/>
              </a:rPr>
              <a:t>bpb</a:t>
            </a:r>
            <a:r>
              <a:rPr lang="de-DE" altLang="de-DE" sz="900" dirty="0" smtClean="0">
                <a:solidFill>
                  <a:schemeClr val="bg1"/>
                </a:solidFill>
                <a:ea typeface="Myriad Bold"/>
              </a:rPr>
              <a:t> </a:t>
            </a:r>
            <a:r>
              <a:rPr lang="de-DE" altLang="de-DE" sz="900" dirty="0" err="1" smtClean="0">
                <a:solidFill>
                  <a:schemeClr val="bg1"/>
                </a:solidFill>
                <a:ea typeface="Myriad Bold"/>
              </a:rPr>
              <a:t>lexikon</a:t>
            </a:r>
            <a:r>
              <a:rPr lang="de-DE" altLang="de-DE" sz="900" dirty="0">
                <a:solidFill>
                  <a:schemeClr val="bg1"/>
                </a:solidFill>
                <a:ea typeface="Myriad Bold"/>
              </a:rPr>
              <a:t>, </a:t>
            </a:r>
            <a:r>
              <a:rPr lang="de-DE" altLang="de-DE" sz="900" dirty="0">
                <a:solidFill>
                  <a:schemeClr val="bg1"/>
                </a:solidFill>
                <a:ea typeface="Myriad Bold"/>
                <a:hlinkClick r:id="rId3"/>
              </a:rPr>
              <a:t>http://</a:t>
            </a:r>
            <a:r>
              <a:rPr lang="de-DE" altLang="de-DE" sz="900" dirty="0" smtClean="0">
                <a:solidFill>
                  <a:schemeClr val="bg1"/>
                </a:solidFill>
                <a:ea typeface="Myriad Bold"/>
                <a:hlinkClick r:id="rId3"/>
              </a:rPr>
              <a:t>www.bpb.de/nachschlagen/lexika/pocket-politik/16334/arbeitslosigkeit</a:t>
            </a:r>
            <a:r>
              <a:rPr lang="de-DE" altLang="de-DE" sz="900" dirty="0" smtClean="0">
                <a:solidFill>
                  <a:schemeClr val="bg1"/>
                </a:solidFill>
                <a:ea typeface="Myriad Bold"/>
              </a:rPr>
              <a:t>, letzter Abruf: 27.02.2019</a:t>
            </a: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15</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extLst>
      <p:ext uri="{BB962C8B-B14F-4D97-AF65-F5344CB8AC3E}">
        <p14:creationId xmlns:p14="http://schemas.microsoft.com/office/powerpoint/2010/main" val="218115910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827584" y="2564904"/>
            <a:ext cx="7976395" cy="3811300"/>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smtClean="0">
                <a:solidFill>
                  <a:schemeClr val="bg1"/>
                </a:solidFill>
                <a:ea typeface="Myriad Bold"/>
              </a:rPr>
              <a:t>Arbeitslosenquote: </a:t>
            </a:r>
          </a:p>
          <a:p>
            <a:pPr eaLnBrk="1" hangingPunct="1">
              <a:lnSpc>
                <a:spcPts val="2300"/>
              </a:lnSpc>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a:solidFill>
                  <a:schemeClr val="bg1"/>
                </a:solidFill>
                <a:ea typeface="Myriad Bold"/>
              </a:rPr>
              <a:t>z</a:t>
            </a:r>
            <a:r>
              <a:rPr lang="de-DE" altLang="de-DE" sz="2000" dirty="0" smtClean="0">
                <a:solidFill>
                  <a:schemeClr val="bg1"/>
                </a:solidFill>
                <a:ea typeface="Myriad Bold"/>
              </a:rPr>
              <a:t>eigt die Höhe der Arbeitslosigkeit an</a:t>
            </a:r>
          </a:p>
          <a:p>
            <a:pPr marL="342900" indent="-342900" eaLnBrk="1" hangingPunct="1">
              <a:lnSpc>
                <a:spcPts val="1400"/>
              </a:lnSpc>
              <a:buFont typeface="Arial" panose="020B0604020202020204" pitchFamily="34" charset="0"/>
              <a:buChar char="•"/>
            </a:pPr>
            <a:endParaRPr lang="de-DE" altLang="de-DE" sz="800" dirty="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smtClean="0">
                <a:solidFill>
                  <a:schemeClr val="bg1"/>
                </a:solidFill>
                <a:ea typeface="Myriad Bold"/>
              </a:rPr>
              <a:t>Sie wird wie folgt ermittelt: </a:t>
            </a:r>
          </a:p>
          <a:p>
            <a:pPr marL="355600" lvl="1" eaLnBrk="1" hangingPunct="1">
              <a:lnSpc>
                <a:spcPts val="2300"/>
              </a:lnSpc>
            </a:pPr>
            <a:r>
              <a:rPr lang="de-DE" sz="2000" dirty="0">
                <a:solidFill>
                  <a:schemeClr val="bg1"/>
                </a:solidFill>
              </a:rPr>
              <a:t>Z</a:t>
            </a:r>
            <a:r>
              <a:rPr lang="de-DE" sz="2000" dirty="0" smtClean="0">
                <a:solidFill>
                  <a:schemeClr val="bg1"/>
                </a:solidFill>
              </a:rPr>
              <a:t>unächst </a:t>
            </a:r>
            <a:r>
              <a:rPr lang="de-DE" sz="2000" dirty="0">
                <a:solidFill>
                  <a:schemeClr val="bg1"/>
                </a:solidFill>
              </a:rPr>
              <a:t>werden alle als Arbeiterinnen und Arbeiter, Angestellte oder Beamtinnen und Beamten Beschäftigten mit denjenigen zusammengezählt, die sich als Arbeitsuchende gemeldet haben. Dann wird errechnet, wieviel Prozent von dieser Summe die Arbeitslosen ausmachen. Die Quote ist in Deutschland regional sehr unterschiedlich. </a:t>
            </a:r>
            <a:endParaRPr lang="de-DE" sz="2000" dirty="0" smtClean="0">
              <a:solidFill>
                <a:schemeClr val="bg1"/>
              </a:solidFill>
            </a:endParaRPr>
          </a:p>
          <a:p>
            <a:pPr marL="355600" lvl="1" eaLnBrk="1" hangingPunct="1">
              <a:lnSpc>
                <a:spcPts val="2300"/>
              </a:lnSpc>
            </a:pPr>
            <a:endParaRPr lang="de-DE" sz="2000" dirty="0" smtClean="0">
              <a:solidFill>
                <a:schemeClr val="bg1"/>
              </a:solidFill>
            </a:endParaRPr>
          </a:p>
          <a:p>
            <a:pPr eaLnBrk="1" hangingPunct="1">
              <a:lnSpc>
                <a:spcPts val="2300"/>
              </a:lnSpc>
            </a:pPr>
            <a:r>
              <a:rPr lang="de-DE" altLang="de-DE" sz="900" dirty="0" smtClean="0">
                <a:solidFill>
                  <a:schemeClr val="bg1"/>
                </a:solidFill>
                <a:ea typeface="Myriad Bold"/>
              </a:rPr>
              <a:t>Quelle: </a:t>
            </a:r>
            <a:r>
              <a:rPr lang="de-DE" altLang="de-DE" sz="900" dirty="0" err="1" smtClean="0">
                <a:solidFill>
                  <a:schemeClr val="bg1"/>
                </a:solidFill>
                <a:ea typeface="Myriad Bold"/>
              </a:rPr>
              <a:t>bpb</a:t>
            </a:r>
            <a:r>
              <a:rPr lang="de-DE" altLang="de-DE" sz="900" dirty="0" smtClean="0">
                <a:solidFill>
                  <a:schemeClr val="bg1"/>
                </a:solidFill>
                <a:ea typeface="Myriad Bold"/>
              </a:rPr>
              <a:t> </a:t>
            </a:r>
            <a:r>
              <a:rPr lang="de-DE" altLang="de-DE" sz="900" dirty="0" err="1" smtClean="0">
                <a:solidFill>
                  <a:schemeClr val="bg1"/>
                </a:solidFill>
                <a:ea typeface="Myriad Bold"/>
              </a:rPr>
              <a:t>lexikon</a:t>
            </a:r>
            <a:r>
              <a:rPr lang="de-DE" altLang="de-DE" sz="900" dirty="0">
                <a:solidFill>
                  <a:schemeClr val="bg1"/>
                </a:solidFill>
                <a:ea typeface="Myriad Bold"/>
              </a:rPr>
              <a:t>, </a:t>
            </a:r>
            <a:r>
              <a:rPr lang="de-DE" altLang="de-DE" sz="900" dirty="0">
                <a:solidFill>
                  <a:schemeClr val="bg1"/>
                </a:solidFill>
                <a:ea typeface="Myriad Bold"/>
                <a:hlinkClick r:id="rId3"/>
              </a:rPr>
              <a:t>http://</a:t>
            </a:r>
            <a:r>
              <a:rPr lang="de-DE" altLang="de-DE" sz="900" dirty="0" smtClean="0">
                <a:solidFill>
                  <a:schemeClr val="bg1"/>
                </a:solidFill>
                <a:ea typeface="Myriad Bold"/>
                <a:hlinkClick r:id="rId3"/>
              </a:rPr>
              <a:t>www.bpb.de/nachschlagen/lexika/pocket-politik/16334/arbeitslosigkeit</a:t>
            </a:r>
            <a:r>
              <a:rPr lang="de-DE" altLang="de-DE" sz="900" dirty="0" smtClean="0">
                <a:solidFill>
                  <a:schemeClr val="bg1"/>
                </a:solidFill>
                <a:ea typeface="Myriad Bold"/>
              </a:rPr>
              <a:t>, letzter Abruf: 27.02.2019</a:t>
            </a: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16</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extLst>
      <p:ext uri="{BB962C8B-B14F-4D97-AF65-F5344CB8AC3E}">
        <p14:creationId xmlns:p14="http://schemas.microsoft.com/office/powerpoint/2010/main" val="298260843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2915816" y="2907422"/>
            <a:ext cx="6032178" cy="3336811"/>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smtClean="0">
                <a:solidFill>
                  <a:schemeClr val="bg1"/>
                </a:solidFill>
                <a:ea typeface="Myriad Bold"/>
              </a:rPr>
              <a:t>Arbeitslosenquote : </a:t>
            </a:r>
            <a:endParaRPr lang="de-DE" altLang="de-DE" sz="2000" dirty="0">
              <a:solidFill>
                <a:schemeClr val="bg1"/>
              </a:solidFill>
              <a:ea typeface="Myriad Bold"/>
            </a:endParaRPr>
          </a:p>
          <a:p>
            <a:pPr eaLnBrk="1" hangingPunct="1">
              <a:lnSpc>
                <a:spcPts val="2300"/>
              </a:lnSpc>
            </a:pPr>
            <a:endParaRPr lang="de-DE" altLang="de-DE" sz="2000" u="sng" dirty="0" smtClean="0">
              <a:solidFill>
                <a:schemeClr val="bg1"/>
              </a:solidFill>
              <a:ea typeface="Myriad Bold"/>
            </a:endParaRPr>
          </a:p>
          <a:p>
            <a:pPr eaLnBrk="1" hangingPunct="1">
              <a:lnSpc>
                <a:spcPts val="2300"/>
              </a:lnSpc>
            </a:pPr>
            <a:r>
              <a:rPr lang="de-DE" altLang="de-DE" sz="2000" u="sng" dirty="0" smtClean="0">
                <a:solidFill>
                  <a:schemeClr val="bg1"/>
                </a:solidFill>
                <a:ea typeface="Myriad Bold"/>
              </a:rPr>
              <a:t>Beispiel anhand der letzten Runde: </a:t>
            </a:r>
          </a:p>
          <a:p>
            <a:pPr eaLnBrk="1" hangingPunct="1">
              <a:lnSpc>
                <a:spcPts val="2300"/>
              </a:lnSpc>
            </a:pPr>
            <a:r>
              <a:rPr lang="de-DE" altLang="de-DE" sz="2000" dirty="0" smtClean="0">
                <a:solidFill>
                  <a:schemeClr val="bg1"/>
                </a:solidFill>
                <a:ea typeface="Myriad Bold"/>
              </a:rPr>
              <a:t>Es gibt xx Schüler*innen in der Klasse. </a:t>
            </a:r>
          </a:p>
          <a:p>
            <a:pPr eaLnBrk="1" hangingPunct="1">
              <a:lnSpc>
                <a:spcPts val="2300"/>
              </a:lnSpc>
            </a:pPr>
            <a:r>
              <a:rPr lang="de-DE" altLang="de-DE" sz="2000" dirty="0" smtClean="0">
                <a:solidFill>
                  <a:schemeClr val="bg1"/>
                </a:solidFill>
                <a:ea typeface="Myriad Bold"/>
              </a:rPr>
              <a:t>Bitte um Handzeichen, wer in Periode 3 arbeitslos war – und wer einen Job hatte. </a:t>
            </a:r>
          </a:p>
          <a:p>
            <a:pPr eaLnBrk="1" hangingPunct="1">
              <a:lnSpc>
                <a:spcPts val="2300"/>
              </a:lnSpc>
            </a:pPr>
            <a:endParaRPr lang="de-DE" altLang="de-DE" sz="2000" dirty="0">
              <a:solidFill>
                <a:schemeClr val="bg1"/>
              </a:solidFill>
              <a:ea typeface="Myriad Bold"/>
            </a:endParaRPr>
          </a:p>
          <a:p>
            <a:pPr eaLnBrk="1" hangingPunct="1">
              <a:lnSpc>
                <a:spcPts val="2300"/>
              </a:lnSpc>
            </a:pPr>
            <a:r>
              <a:rPr lang="de-DE" altLang="de-DE" sz="2000" dirty="0" smtClean="0">
                <a:solidFill>
                  <a:schemeClr val="bg1"/>
                </a:solidFill>
                <a:ea typeface="Myriad Bold"/>
              </a:rPr>
              <a:t>Quote in Prozent: </a:t>
            </a:r>
          </a:p>
          <a:p>
            <a:pPr eaLnBrk="1" hangingPunct="1">
              <a:lnSpc>
                <a:spcPts val="2300"/>
              </a:lnSpc>
            </a:pPr>
            <a:endParaRPr lang="de-DE" altLang="de-DE" sz="2000" dirty="0" smtClean="0">
              <a:solidFill>
                <a:schemeClr val="bg1"/>
              </a:solidFill>
              <a:ea typeface="Myriad Bold"/>
            </a:endParaRPr>
          </a:p>
          <a:p>
            <a:pPr eaLnBrk="1" hangingPunct="1">
              <a:lnSpc>
                <a:spcPts val="2300"/>
              </a:lnSpc>
            </a:pPr>
            <a:r>
              <a:rPr lang="de-DE" altLang="de-DE" sz="2000" dirty="0" smtClean="0">
                <a:solidFill>
                  <a:schemeClr val="bg1"/>
                </a:solidFill>
                <a:ea typeface="Myriad Bold"/>
              </a:rPr>
              <a:t>      Arbeitslose x 100    </a:t>
            </a:r>
          </a:p>
          <a:p>
            <a:pPr eaLnBrk="1" hangingPunct="1">
              <a:lnSpc>
                <a:spcPts val="2300"/>
              </a:lnSpc>
            </a:pPr>
            <a:r>
              <a:rPr lang="de-DE" altLang="de-DE" sz="2000" dirty="0" smtClean="0">
                <a:solidFill>
                  <a:schemeClr val="bg1"/>
                </a:solidFill>
                <a:ea typeface="Myriad Bold"/>
              </a:rPr>
              <a:t>Gesamtzahl Schüler*innen</a:t>
            </a: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17</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pic>
        <p:nvPicPr>
          <p:cNvPr id="6" name="Grafik 4" descr="Fotolia_47870742.JPG"/>
          <p:cNvPicPr>
            <a:picLocks noChangeAspect="1"/>
          </p:cNvPicPr>
          <p:nvPr/>
        </p:nvPicPr>
        <p:blipFill>
          <a:blip r:embed="rId3" cstate="print"/>
          <a:srcRect/>
          <a:stretch>
            <a:fillRect/>
          </a:stretch>
        </p:blipFill>
        <p:spPr bwMode="auto">
          <a:xfrm>
            <a:off x="61654" y="3645024"/>
            <a:ext cx="2374028" cy="1650895"/>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hteck 5"/>
          <p:cNvSpPr>
            <a:spLocks noChangeArrowheads="1"/>
          </p:cNvSpPr>
          <p:nvPr/>
        </p:nvSpPr>
        <p:spPr bwMode="auto">
          <a:xfrm>
            <a:off x="464354" y="6492795"/>
            <a:ext cx="1982907" cy="215444"/>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rPr>
              <a:t>(</a:t>
            </a:r>
            <a:r>
              <a:rPr lang="de-DE" altLang="de-DE" sz="800" dirty="0" smtClean="0">
                <a:solidFill>
                  <a:schemeClr val="bg1"/>
                </a:solidFill>
              </a:rPr>
              <a:t>Foto: © </a:t>
            </a:r>
            <a:r>
              <a:rPr lang="de-DE" altLang="de-DE" sz="800" dirty="0" err="1" smtClean="0">
                <a:solidFill>
                  <a:schemeClr val="bg1"/>
                </a:solidFill>
              </a:rPr>
              <a:t>Diana_Drubig</a:t>
            </a:r>
            <a:r>
              <a:rPr lang="de-DE" altLang="de-DE" sz="800" dirty="0" smtClean="0">
                <a:solidFill>
                  <a:schemeClr val="bg1"/>
                </a:solidFill>
              </a:rPr>
              <a:t> – Fotolia.com)</a:t>
            </a:r>
            <a:endParaRPr lang="de-DE" altLang="de-DE" sz="800" dirty="0"/>
          </a:p>
        </p:txBody>
      </p:sp>
      <p:cxnSp>
        <p:nvCxnSpPr>
          <p:cNvPr id="4" name="Gerader Verbinder 3"/>
          <p:cNvCxnSpPr/>
          <p:nvPr/>
        </p:nvCxnSpPr>
        <p:spPr>
          <a:xfrm>
            <a:off x="2987824" y="5877272"/>
            <a:ext cx="302433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497017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971599" y="2852936"/>
            <a:ext cx="7976395" cy="3336811"/>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a:solidFill>
                  <a:schemeClr val="bg1"/>
                </a:solidFill>
                <a:ea typeface="Myriad Bold"/>
              </a:rPr>
              <a:t>Suchkosten: </a:t>
            </a:r>
            <a:endParaRPr lang="de-DE" altLang="de-DE" sz="2000" u="sng" dirty="0" smtClean="0">
              <a:solidFill>
                <a:schemeClr val="bg1"/>
              </a:solidFill>
              <a:ea typeface="Myriad Bold"/>
            </a:endParaRPr>
          </a:p>
          <a:p>
            <a:pPr eaLnBrk="1" hangingPunct="1">
              <a:lnSpc>
                <a:spcPts val="2300"/>
              </a:lnSpc>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smtClean="0">
                <a:solidFill>
                  <a:schemeClr val="bg1"/>
                </a:solidFill>
                <a:ea typeface="Myriad Bold"/>
              </a:rPr>
              <a:t>Die Suche nach einem Arbeitsplatz ist oft mit Kosten verbunden, dies können materielle Kosten sein, aber auch zeitliche Ressourcen können in die Kosten einfließen.</a:t>
            </a:r>
          </a:p>
          <a:p>
            <a:pPr marL="342900" indent="-342900" eaLnBrk="1" hangingPunct="1">
              <a:lnSpc>
                <a:spcPts val="2300"/>
              </a:lnSpc>
              <a:buFont typeface="Arial" panose="020B0604020202020204" pitchFamily="34" charset="0"/>
              <a:buChar char="•"/>
            </a:pPr>
            <a:endParaRPr lang="de-DE" altLang="de-DE" sz="2000" dirty="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smtClean="0">
                <a:solidFill>
                  <a:schemeClr val="bg1"/>
                </a:solidFill>
                <a:ea typeface="Myriad Bold"/>
              </a:rPr>
              <a:t>Materielle Kosten: </a:t>
            </a:r>
          </a:p>
          <a:p>
            <a:pPr marL="800100" lvl="1" indent="-342900" eaLnBrk="1" hangingPunct="1">
              <a:lnSpc>
                <a:spcPts val="2300"/>
              </a:lnSpc>
              <a:buFont typeface="Courier New" panose="02070309020205020404" pitchFamily="49" charset="0"/>
              <a:buChar char="o"/>
            </a:pPr>
            <a:r>
              <a:rPr lang="de-DE" altLang="de-DE" sz="2000" dirty="0" smtClean="0">
                <a:solidFill>
                  <a:schemeClr val="bg1"/>
                </a:solidFill>
                <a:ea typeface="Myriad Bold"/>
              </a:rPr>
              <a:t>Bewerbungsfotos</a:t>
            </a:r>
          </a:p>
          <a:p>
            <a:pPr marL="800100" lvl="1" indent="-342900" eaLnBrk="1" hangingPunct="1">
              <a:lnSpc>
                <a:spcPts val="2300"/>
              </a:lnSpc>
              <a:buFont typeface="Courier New" panose="02070309020205020404" pitchFamily="49" charset="0"/>
              <a:buChar char="o"/>
            </a:pPr>
            <a:r>
              <a:rPr lang="de-DE" altLang="de-DE" sz="2000" dirty="0" smtClean="0">
                <a:solidFill>
                  <a:schemeClr val="bg1"/>
                </a:solidFill>
                <a:ea typeface="Myriad Bold"/>
              </a:rPr>
              <a:t>Bewerbungsmappen</a:t>
            </a:r>
          </a:p>
          <a:p>
            <a:pPr marL="800100" lvl="1" indent="-342900" eaLnBrk="1" hangingPunct="1">
              <a:lnSpc>
                <a:spcPts val="2300"/>
              </a:lnSpc>
              <a:buFont typeface="Courier New" panose="02070309020205020404" pitchFamily="49" charset="0"/>
              <a:buChar char="o"/>
            </a:pPr>
            <a:r>
              <a:rPr lang="de-DE" altLang="de-DE" sz="2000" dirty="0" smtClean="0">
                <a:solidFill>
                  <a:schemeClr val="bg1"/>
                </a:solidFill>
                <a:ea typeface="Myriad Bold"/>
              </a:rPr>
              <a:t>Anreise zu einem Vorstellungsgespräch </a:t>
            </a:r>
          </a:p>
          <a:p>
            <a:pPr marL="800100" lvl="1" indent="-342900" eaLnBrk="1" hangingPunct="1">
              <a:lnSpc>
                <a:spcPts val="2300"/>
              </a:lnSpc>
              <a:buFont typeface="Courier New" panose="02070309020205020404" pitchFamily="49" charset="0"/>
              <a:buChar char="o"/>
            </a:pPr>
            <a:r>
              <a:rPr lang="de-DE" altLang="de-DE" sz="2000" dirty="0" smtClean="0">
                <a:solidFill>
                  <a:schemeClr val="bg1"/>
                </a:solidFill>
                <a:ea typeface="Myriad Bold"/>
              </a:rPr>
              <a:t>Kleidung für Vorstellungsgespräche </a:t>
            </a:r>
            <a:endParaRPr lang="de-DE" altLang="de-DE" sz="2000" dirty="0">
              <a:solidFill>
                <a:schemeClr val="bg1"/>
              </a:solidFill>
              <a:ea typeface="Myriad Bold"/>
            </a:endParaRP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18</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extLst>
      <p:ext uri="{BB962C8B-B14F-4D97-AF65-F5344CB8AC3E}">
        <p14:creationId xmlns:p14="http://schemas.microsoft.com/office/powerpoint/2010/main" val="247448746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971599" y="2852936"/>
            <a:ext cx="7976395" cy="3631763"/>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a:solidFill>
                  <a:schemeClr val="bg1"/>
                </a:solidFill>
                <a:ea typeface="Myriad Bold"/>
              </a:rPr>
              <a:t>Arbeitslosengeld: </a:t>
            </a:r>
            <a:endParaRPr lang="de-DE" altLang="de-DE" sz="2000" u="sng" dirty="0" smtClean="0">
              <a:solidFill>
                <a:schemeClr val="bg1"/>
              </a:solidFill>
              <a:ea typeface="Myriad Bold"/>
            </a:endParaRPr>
          </a:p>
          <a:p>
            <a:pPr eaLnBrk="1" hangingPunct="1">
              <a:lnSpc>
                <a:spcPts val="2300"/>
              </a:lnSpc>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a:solidFill>
                  <a:schemeClr val="bg1"/>
                </a:solidFill>
                <a:ea typeface="Myriad Bold"/>
              </a:rPr>
              <a:t>Arbeitslosengeld </a:t>
            </a:r>
            <a:r>
              <a:rPr lang="de-DE" altLang="de-DE" sz="2000" dirty="0" smtClean="0">
                <a:solidFill>
                  <a:schemeClr val="bg1"/>
                </a:solidFill>
                <a:ea typeface="Myriad Bold"/>
              </a:rPr>
              <a:t>I:</a:t>
            </a:r>
          </a:p>
          <a:p>
            <a:pPr marL="355600" lvl="1" eaLnBrk="1" hangingPunct="1">
              <a:lnSpc>
                <a:spcPts val="2300"/>
              </a:lnSpc>
            </a:pPr>
            <a:r>
              <a:rPr lang="de-DE" altLang="de-DE" sz="2000" dirty="0">
                <a:solidFill>
                  <a:schemeClr val="bg1"/>
                </a:solidFill>
                <a:ea typeface="Myriad Bold"/>
              </a:rPr>
              <a:t>Wenn jemand seine Arbeit verliert und arbeitslos wird, hat er für eine bestimmte Zeit Anspruch auf </a:t>
            </a:r>
            <a:r>
              <a:rPr lang="de-DE" altLang="de-DE" sz="2000" dirty="0" smtClean="0">
                <a:solidFill>
                  <a:schemeClr val="bg1"/>
                </a:solidFill>
                <a:ea typeface="Myriad Bold"/>
              </a:rPr>
              <a:t>Arbeitslosengeld. </a:t>
            </a:r>
            <a:r>
              <a:rPr lang="de-DE" altLang="de-DE" sz="2000" dirty="0">
                <a:solidFill>
                  <a:schemeClr val="bg1"/>
                </a:solidFill>
                <a:ea typeface="Myriad Bold"/>
              </a:rPr>
              <a:t>Vorher muss er eine bestimmte </a:t>
            </a:r>
            <a:r>
              <a:rPr lang="de-DE" altLang="de-DE" sz="2000" dirty="0" smtClean="0">
                <a:solidFill>
                  <a:schemeClr val="bg1"/>
                </a:solidFill>
                <a:ea typeface="Myriad Bold"/>
              </a:rPr>
              <a:t>Zeit </a:t>
            </a:r>
            <a:r>
              <a:rPr lang="de-DE" altLang="de-DE" sz="2000" dirty="0">
                <a:solidFill>
                  <a:schemeClr val="bg1"/>
                </a:solidFill>
                <a:ea typeface="Myriad Bold"/>
              </a:rPr>
              <a:t>gearbeitet haben. Außerdem muss er monatlich </a:t>
            </a:r>
            <a:r>
              <a:rPr lang="de-DE" altLang="de-DE" sz="2000" dirty="0" smtClean="0">
                <a:solidFill>
                  <a:schemeClr val="bg1"/>
                </a:solidFill>
                <a:ea typeface="Myriad Bold"/>
              </a:rPr>
              <a:t>einen </a:t>
            </a:r>
            <a:r>
              <a:rPr lang="de-DE" altLang="de-DE" sz="2000" dirty="0">
                <a:solidFill>
                  <a:schemeClr val="bg1"/>
                </a:solidFill>
                <a:ea typeface="Myriad Bold"/>
              </a:rPr>
              <a:t>gewissen Betrag in die Arbeitslosenversicherung eingezahlt haben</a:t>
            </a:r>
            <a:r>
              <a:rPr lang="de-DE" altLang="de-DE" sz="2000" dirty="0" smtClean="0">
                <a:solidFill>
                  <a:schemeClr val="bg1"/>
                </a:solidFill>
                <a:ea typeface="Myriad Bold"/>
              </a:rPr>
              <a:t>.</a:t>
            </a:r>
          </a:p>
          <a:p>
            <a:pPr marL="355600" lvl="1" eaLnBrk="1" hangingPunct="1">
              <a:lnSpc>
                <a:spcPts val="2300"/>
              </a:lnSpc>
            </a:pPr>
            <a:r>
              <a:rPr lang="de-DE" altLang="de-DE" sz="2000" dirty="0">
                <a:solidFill>
                  <a:schemeClr val="bg1"/>
                </a:solidFill>
                <a:ea typeface="Myriad Bold"/>
              </a:rPr>
              <a:t>Wie hoch das Arbeitslosengeld ist, hängt davon ab, </a:t>
            </a:r>
            <a:r>
              <a:rPr lang="de-DE" altLang="de-DE" sz="2000" dirty="0" smtClean="0">
                <a:solidFill>
                  <a:schemeClr val="bg1"/>
                </a:solidFill>
                <a:ea typeface="Myriad Bold"/>
              </a:rPr>
              <a:t>wieviel </a:t>
            </a:r>
            <a:r>
              <a:rPr lang="de-DE" altLang="de-DE" sz="2000" dirty="0">
                <a:solidFill>
                  <a:schemeClr val="bg1"/>
                </a:solidFill>
                <a:ea typeface="Myriad Bold"/>
              </a:rPr>
              <a:t>der Arbeitslose vorher verdient hat. </a:t>
            </a:r>
            <a:endParaRPr lang="de-DE" altLang="de-DE" sz="2000" dirty="0" smtClean="0">
              <a:solidFill>
                <a:schemeClr val="bg1"/>
              </a:solidFill>
              <a:ea typeface="Myriad Bold"/>
            </a:endParaRPr>
          </a:p>
          <a:p>
            <a:pPr eaLnBrk="1" hangingPunct="1">
              <a:lnSpc>
                <a:spcPts val="2300"/>
              </a:lnSpc>
            </a:pPr>
            <a:endParaRPr lang="de-DE" altLang="de-DE" sz="900" dirty="0" smtClean="0">
              <a:solidFill>
                <a:schemeClr val="bg1"/>
              </a:solidFill>
              <a:ea typeface="Myriad Bold"/>
            </a:endParaRPr>
          </a:p>
          <a:p>
            <a:pPr eaLnBrk="1" hangingPunct="1">
              <a:lnSpc>
                <a:spcPts val="2300"/>
              </a:lnSpc>
            </a:pPr>
            <a:r>
              <a:rPr lang="de-DE" altLang="de-DE" sz="900" dirty="0" smtClean="0">
                <a:solidFill>
                  <a:schemeClr val="bg1"/>
                </a:solidFill>
                <a:ea typeface="Myriad Bold"/>
              </a:rPr>
              <a:t>Quelle</a:t>
            </a:r>
            <a:r>
              <a:rPr lang="de-DE" altLang="de-DE" sz="900" dirty="0">
                <a:solidFill>
                  <a:schemeClr val="bg1"/>
                </a:solidFill>
                <a:ea typeface="Myriad Bold"/>
              </a:rPr>
              <a:t>: </a:t>
            </a:r>
            <a:r>
              <a:rPr lang="de-DE" altLang="de-DE" sz="900" dirty="0" err="1">
                <a:solidFill>
                  <a:schemeClr val="bg1"/>
                </a:solidFill>
                <a:ea typeface="Myriad Bold"/>
              </a:rPr>
              <a:t>bpb</a:t>
            </a:r>
            <a:r>
              <a:rPr lang="de-DE" altLang="de-DE" sz="900" dirty="0">
                <a:solidFill>
                  <a:schemeClr val="bg1"/>
                </a:solidFill>
                <a:ea typeface="Myriad Bold"/>
              </a:rPr>
              <a:t> </a:t>
            </a:r>
            <a:r>
              <a:rPr lang="de-DE" altLang="de-DE" sz="900" dirty="0" err="1">
                <a:solidFill>
                  <a:schemeClr val="bg1"/>
                </a:solidFill>
                <a:ea typeface="Myriad Bold"/>
              </a:rPr>
              <a:t>lexikon</a:t>
            </a:r>
            <a:r>
              <a:rPr lang="de-DE" altLang="de-DE" sz="900" dirty="0">
                <a:solidFill>
                  <a:schemeClr val="bg1"/>
                </a:solidFill>
                <a:ea typeface="Myriad Bold"/>
              </a:rPr>
              <a:t>, </a:t>
            </a:r>
            <a:r>
              <a:rPr lang="de-DE" altLang="de-DE" sz="900" dirty="0">
                <a:solidFill>
                  <a:schemeClr val="bg1"/>
                </a:solidFill>
                <a:ea typeface="Myriad Bold"/>
                <a:hlinkClick r:id="rId3"/>
              </a:rPr>
              <a:t>http://</a:t>
            </a:r>
            <a:r>
              <a:rPr lang="de-DE" altLang="de-DE" sz="900" dirty="0" smtClean="0">
                <a:solidFill>
                  <a:schemeClr val="bg1"/>
                </a:solidFill>
                <a:ea typeface="Myriad Bold"/>
                <a:hlinkClick r:id="rId3"/>
              </a:rPr>
              <a:t>www.bpb.de/nachschlagen/lexika/das-junge-politik-lexikon/160818/arbeitslosengeld</a:t>
            </a:r>
            <a:r>
              <a:rPr lang="de-DE" altLang="de-DE" sz="900" dirty="0" smtClean="0">
                <a:solidFill>
                  <a:schemeClr val="bg1"/>
                </a:solidFill>
                <a:ea typeface="Myriad Bold"/>
              </a:rPr>
              <a:t>, </a:t>
            </a:r>
            <a:r>
              <a:rPr lang="de-DE" altLang="de-DE" sz="900" dirty="0">
                <a:solidFill>
                  <a:schemeClr val="bg1"/>
                </a:solidFill>
                <a:ea typeface="Myriad Bold"/>
              </a:rPr>
              <a:t>letzter Abruf: </a:t>
            </a:r>
            <a:r>
              <a:rPr lang="de-DE" altLang="de-DE" sz="900" dirty="0" smtClean="0">
                <a:solidFill>
                  <a:schemeClr val="bg1"/>
                </a:solidFill>
                <a:ea typeface="Myriad Bold"/>
              </a:rPr>
              <a:t>27.02.2019</a:t>
            </a:r>
            <a:endParaRPr lang="de-DE" altLang="de-DE" sz="900" dirty="0">
              <a:solidFill>
                <a:schemeClr val="bg1"/>
              </a:solidFill>
              <a:ea typeface="Myriad Bold"/>
            </a:endParaRP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19</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extLst>
      <p:ext uri="{BB962C8B-B14F-4D97-AF65-F5344CB8AC3E}">
        <p14:creationId xmlns:p14="http://schemas.microsoft.com/office/powerpoint/2010/main" val="322878504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5123" name="Textfeld 3"/>
          <p:cNvSpPr txBox="1">
            <a:spLocks noChangeArrowheads="1"/>
          </p:cNvSpPr>
          <p:nvPr/>
        </p:nvSpPr>
        <p:spPr bwMode="auto">
          <a:xfrm>
            <a:off x="2483768" y="1773238"/>
            <a:ext cx="6732587" cy="646112"/>
          </a:xfrm>
          <a:prstGeom prst="rect">
            <a:avLst/>
          </a:prstGeom>
          <a:noFill/>
          <a:ln w="9525">
            <a:noFill/>
            <a:miter lim="800000"/>
            <a:headEnd/>
            <a:tailEnd/>
          </a:ln>
        </p:spPr>
        <p:txBody>
          <a:bodyPr>
            <a:spAutoFit/>
          </a:bodyPr>
          <a:lstStyle/>
          <a:p>
            <a:r>
              <a:rPr lang="de-DE" altLang="de-DE" sz="3600" b="1" dirty="0">
                <a:solidFill>
                  <a:schemeClr val="bg1"/>
                </a:solidFill>
                <a:latin typeface="Myriad Pro Cond"/>
              </a:rPr>
              <a:t>Worum geht‘s? </a:t>
            </a:r>
          </a:p>
        </p:txBody>
      </p:sp>
      <p:sp>
        <p:nvSpPr>
          <p:cNvPr id="5126" name="Textfeld 4"/>
          <p:cNvSpPr txBox="1">
            <a:spLocks noChangeArrowheads="1"/>
          </p:cNvSpPr>
          <p:nvPr/>
        </p:nvSpPr>
        <p:spPr bwMode="auto">
          <a:xfrm>
            <a:off x="971600" y="2851189"/>
            <a:ext cx="7920880" cy="3170099"/>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de-DE" sz="2000" dirty="0" smtClean="0">
                <a:solidFill>
                  <a:schemeClr val="bg1"/>
                </a:solidFill>
                <a:latin typeface="Arial" charset="0"/>
              </a:rPr>
              <a:t>Es werden drei Runden à 20 </a:t>
            </a:r>
            <a:r>
              <a:rPr lang="de-DE" sz="2000" dirty="0">
                <a:solidFill>
                  <a:schemeClr val="bg1"/>
                </a:solidFill>
                <a:latin typeface="Arial" charset="0"/>
              </a:rPr>
              <a:t>P</a:t>
            </a:r>
            <a:r>
              <a:rPr lang="de-DE" sz="2000" dirty="0" smtClean="0">
                <a:solidFill>
                  <a:schemeClr val="bg1"/>
                </a:solidFill>
                <a:latin typeface="Arial" charset="0"/>
              </a:rPr>
              <a:t>erioden gespielt. Jede*r </a:t>
            </a:r>
            <a:r>
              <a:rPr lang="de-DE" sz="2000" dirty="0">
                <a:solidFill>
                  <a:schemeClr val="bg1"/>
                </a:solidFill>
                <a:latin typeface="Arial" charset="0"/>
              </a:rPr>
              <a:t>Spieler*in </a:t>
            </a:r>
            <a:r>
              <a:rPr lang="de-DE" sz="2000" dirty="0" smtClean="0">
                <a:solidFill>
                  <a:schemeClr val="bg1"/>
                </a:solidFill>
                <a:latin typeface="Arial" charset="0"/>
              </a:rPr>
              <a:t>nimmt die Rolle einer*s Arbeitssuchenden ein, der*dem Jobs angeboten werden. </a:t>
            </a:r>
            <a:endParaRPr lang="de-DE" sz="2000" b="1" dirty="0">
              <a:solidFill>
                <a:schemeClr val="bg1"/>
              </a:solidFill>
              <a:latin typeface="Arial" charset="0"/>
            </a:endParaRPr>
          </a:p>
          <a:p>
            <a:pPr marL="342900" indent="-342900">
              <a:buFont typeface="Arial" panose="020B0604020202020204" pitchFamily="34" charset="0"/>
              <a:buChar char="•"/>
            </a:pPr>
            <a:endParaRPr lang="de-DE" sz="2000" dirty="0" smtClean="0">
              <a:solidFill>
                <a:schemeClr val="bg1"/>
              </a:solidFill>
              <a:latin typeface="Arial" charset="0"/>
            </a:endParaRPr>
          </a:p>
          <a:p>
            <a:pPr marL="342900" indent="-342900">
              <a:buFont typeface="Arial" panose="020B0604020202020204" pitchFamily="34" charset="0"/>
              <a:buChar char="•"/>
            </a:pPr>
            <a:r>
              <a:rPr lang="de-DE" sz="2000" dirty="0" smtClean="0">
                <a:solidFill>
                  <a:schemeClr val="bg1"/>
                </a:solidFill>
                <a:latin typeface="Arial" charset="0"/>
              </a:rPr>
              <a:t>In jeder Periode wird euch ein Job angeboten und ihr müsst entscheiden, ob ihr den Job annehmt oder nicht. </a:t>
            </a:r>
          </a:p>
          <a:p>
            <a:pPr marL="342900" indent="-342900">
              <a:buFont typeface="Arial" panose="020B0604020202020204" pitchFamily="34" charset="0"/>
              <a:buChar char="•"/>
            </a:pPr>
            <a:endParaRPr lang="de-DE" sz="2000" dirty="0">
              <a:solidFill>
                <a:schemeClr val="bg1"/>
              </a:solidFill>
              <a:latin typeface="Arial" charset="0"/>
            </a:endParaRPr>
          </a:p>
          <a:p>
            <a:pPr marL="342900" indent="-342900">
              <a:buFont typeface="Arial" panose="020B0604020202020204" pitchFamily="34" charset="0"/>
              <a:buChar char="•"/>
            </a:pPr>
            <a:r>
              <a:rPr lang="de-DE" sz="2000" dirty="0" smtClean="0">
                <a:solidFill>
                  <a:schemeClr val="bg1"/>
                </a:solidFill>
                <a:latin typeface="Arial" charset="0"/>
              </a:rPr>
              <a:t>Dabei kennt ihr zwar die Vergütung für das aktuelle Angebot, wisst jedoch nicht, ob die Angebote in den Folgeperioden besser oder schlechter sein werden. </a:t>
            </a:r>
            <a:endParaRPr lang="de-DE" sz="2000" dirty="0">
              <a:solidFill>
                <a:schemeClr val="bg1"/>
              </a:solidFill>
              <a:latin typeface="Arial" charset="0"/>
            </a:endParaRPr>
          </a:p>
        </p:txBody>
      </p:sp>
      <p:sp>
        <p:nvSpPr>
          <p:cNvPr id="6" name="Foliennummernplatzhalter 1"/>
          <p:cNvSpPr>
            <a:spLocks noGrp="1"/>
          </p:cNvSpPr>
          <p:nvPr>
            <p:ph type="sldNum" sz="quarter" idx="12"/>
          </p:nvPr>
        </p:nvSpPr>
        <p:spPr>
          <a:xfrm>
            <a:off x="6553200" y="6356350"/>
            <a:ext cx="2133600" cy="365125"/>
          </a:xfrm>
        </p:spPr>
        <p:txBody>
          <a:bodyPr/>
          <a:lstStyle/>
          <a:p>
            <a:r>
              <a:rPr lang="de-DE" altLang="de-DE" dirty="0" smtClean="0"/>
              <a:t>2</a:t>
            </a:r>
            <a:endParaRPr lang="de-DE" altLang="de-D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971599" y="2852936"/>
            <a:ext cx="7976395" cy="3336811"/>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a:solidFill>
                  <a:schemeClr val="bg1"/>
                </a:solidFill>
                <a:ea typeface="Myriad Bold"/>
              </a:rPr>
              <a:t>Arbeitslosengeld: </a:t>
            </a:r>
            <a:endParaRPr lang="de-DE" altLang="de-DE" sz="2000" u="sng" dirty="0" smtClean="0">
              <a:solidFill>
                <a:schemeClr val="bg1"/>
              </a:solidFill>
              <a:ea typeface="Myriad Bold"/>
            </a:endParaRPr>
          </a:p>
          <a:p>
            <a:pPr eaLnBrk="1" hangingPunct="1">
              <a:lnSpc>
                <a:spcPts val="2300"/>
              </a:lnSpc>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a:solidFill>
                  <a:schemeClr val="bg1"/>
                </a:solidFill>
                <a:ea typeface="Myriad Bold"/>
              </a:rPr>
              <a:t>Arbeitslosengeld </a:t>
            </a:r>
            <a:r>
              <a:rPr lang="de-DE" altLang="de-DE" sz="2000" dirty="0" smtClean="0">
                <a:solidFill>
                  <a:schemeClr val="bg1"/>
                </a:solidFill>
                <a:ea typeface="Myriad Bold"/>
              </a:rPr>
              <a:t>II:</a:t>
            </a:r>
          </a:p>
          <a:p>
            <a:pPr marL="355600" lvl="1" eaLnBrk="1" hangingPunct="1">
              <a:lnSpc>
                <a:spcPts val="2300"/>
              </a:lnSpc>
            </a:pPr>
            <a:r>
              <a:rPr lang="de-DE" altLang="de-DE" sz="2000" dirty="0">
                <a:solidFill>
                  <a:schemeClr val="bg1"/>
                </a:solidFill>
                <a:ea typeface="Myriad Bold"/>
              </a:rPr>
              <a:t>Neben dem sogenannten Arbeitslosengeld I gibt es auch das Arbeitslosengeld II (ALG II). Dies ist eine staatliche Leistung, die eine Grundsicherung des Lebensunterhalts sicherstellen soll. Das ALG II können hilfsbedürftige Menschen beantragen, die erwerbsfähig sind, aber keine Arbeit </a:t>
            </a:r>
            <a:r>
              <a:rPr lang="de-DE" altLang="de-DE" sz="2000" dirty="0" smtClean="0">
                <a:solidFill>
                  <a:schemeClr val="bg1"/>
                </a:solidFill>
                <a:ea typeface="Myriad Bold"/>
              </a:rPr>
              <a:t>haben und kein ALG I erhalten. </a:t>
            </a:r>
          </a:p>
          <a:p>
            <a:pPr marL="355600" lvl="1" eaLnBrk="1" hangingPunct="1">
              <a:lnSpc>
                <a:spcPts val="2300"/>
              </a:lnSpc>
            </a:pPr>
            <a:endParaRPr lang="de-DE" altLang="de-DE" sz="900" dirty="0" smtClean="0">
              <a:solidFill>
                <a:schemeClr val="bg1"/>
              </a:solidFill>
              <a:ea typeface="Myriad Bold"/>
            </a:endParaRPr>
          </a:p>
          <a:p>
            <a:pPr eaLnBrk="1" hangingPunct="1">
              <a:lnSpc>
                <a:spcPts val="2300"/>
              </a:lnSpc>
            </a:pPr>
            <a:r>
              <a:rPr lang="de-DE" altLang="de-DE" sz="900" dirty="0" smtClean="0">
                <a:solidFill>
                  <a:schemeClr val="bg1"/>
                </a:solidFill>
                <a:ea typeface="Myriad Bold"/>
              </a:rPr>
              <a:t>Quelle</a:t>
            </a:r>
            <a:r>
              <a:rPr lang="de-DE" altLang="de-DE" sz="900" dirty="0">
                <a:solidFill>
                  <a:schemeClr val="bg1"/>
                </a:solidFill>
                <a:ea typeface="Myriad Bold"/>
              </a:rPr>
              <a:t>: </a:t>
            </a:r>
            <a:r>
              <a:rPr lang="de-DE" altLang="de-DE" sz="900" dirty="0" err="1">
                <a:solidFill>
                  <a:schemeClr val="bg1"/>
                </a:solidFill>
                <a:ea typeface="Myriad Bold"/>
              </a:rPr>
              <a:t>bpb</a:t>
            </a:r>
            <a:r>
              <a:rPr lang="de-DE" altLang="de-DE" sz="900" dirty="0">
                <a:solidFill>
                  <a:schemeClr val="bg1"/>
                </a:solidFill>
                <a:ea typeface="Myriad Bold"/>
              </a:rPr>
              <a:t> </a:t>
            </a:r>
            <a:r>
              <a:rPr lang="de-DE" altLang="de-DE" sz="900" dirty="0" err="1">
                <a:solidFill>
                  <a:schemeClr val="bg1"/>
                </a:solidFill>
                <a:ea typeface="Myriad Bold"/>
              </a:rPr>
              <a:t>lexikon</a:t>
            </a:r>
            <a:r>
              <a:rPr lang="de-DE" altLang="de-DE" sz="900" dirty="0">
                <a:solidFill>
                  <a:schemeClr val="bg1"/>
                </a:solidFill>
                <a:ea typeface="Myriad Bold"/>
              </a:rPr>
              <a:t>, </a:t>
            </a:r>
            <a:r>
              <a:rPr lang="de-DE" altLang="de-DE" sz="900" dirty="0">
                <a:solidFill>
                  <a:schemeClr val="bg1"/>
                </a:solidFill>
                <a:ea typeface="Myriad Bold"/>
                <a:hlinkClick r:id="rId3"/>
              </a:rPr>
              <a:t>http://</a:t>
            </a:r>
            <a:r>
              <a:rPr lang="de-DE" altLang="de-DE" sz="900" dirty="0" smtClean="0">
                <a:solidFill>
                  <a:schemeClr val="bg1"/>
                </a:solidFill>
                <a:ea typeface="Myriad Bold"/>
                <a:hlinkClick r:id="rId3"/>
              </a:rPr>
              <a:t>www.bpb.de/nachschlagen/lexika/das-junge-politik-lexikon/160818/arbeitslosengeld</a:t>
            </a:r>
            <a:r>
              <a:rPr lang="de-DE" altLang="de-DE" sz="900" dirty="0" smtClean="0">
                <a:solidFill>
                  <a:schemeClr val="bg1"/>
                </a:solidFill>
                <a:ea typeface="Myriad Bold"/>
              </a:rPr>
              <a:t>, </a:t>
            </a:r>
            <a:r>
              <a:rPr lang="de-DE" altLang="de-DE" sz="900" dirty="0">
                <a:solidFill>
                  <a:schemeClr val="bg1"/>
                </a:solidFill>
                <a:ea typeface="Myriad Bold"/>
              </a:rPr>
              <a:t>letzter Abruf: </a:t>
            </a:r>
            <a:r>
              <a:rPr lang="de-DE" altLang="de-DE" sz="900" dirty="0" smtClean="0">
                <a:solidFill>
                  <a:schemeClr val="bg1"/>
                </a:solidFill>
                <a:ea typeface="Myriad Bold"/>
              </a:rPr>
              <a:t>27.02.2019</a:t>
            </a:r>
            <a:endParaRPr lang="de-DE" altLang="de-DE" sz="900" dirty="0">
              <a:solidFill>
                <a:schemeClr val="bg1"/>
              </a:solidFill>
              <a:ea typeface="Myriad Bold"/>
            </a:endParaRP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20</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extLst>
      <p:ext uri="{BB962C8B-B14F-4D97-AF65-F5344CB8AC3E}">
        <p14:creationId xmlns:p14="http://schemas.microsoft.com/office/powerpoint/2010/main" val="237485404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971600" y="2647940"/>
            <a:ext cx="7976394" cy="3644587"/>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a:solidFill>
                  <a:schemeClr val="bg1"/>
                </a:solidFill>
                <a:ea typeface="Myriad Bold"/>
              </a:rPr>
              <a:t>Opportunitätskosten: </a:t>
            </a:r>
            <a:endParaRPr lang="de-DE" altLang="de-DE" sz="2000" u="sng" dirty="0" smtClean="0">
              <a:solidFill>
                <a:schemeClr val="bg1"/>
              </a:solidFill>
              <a:ea typeface="Myriad Bold"/>
            </a:endParaRPr>
          </a:p>
          <a:p>
            <a:pPr eaLnBrk="1" hangingPunct="1">
              <a:lnSpc>
                <a:spcPts val="2300"/>
              </a:lnSpc>
            </a:pPr>
            <a:endParaRPr lang="de-DE" altLang="de-DE" sz="1600" dirty="0" smtClean="0">
              <a:solidFill>
                <a:schemeClr val="bg1"/>
              </a:solidFill>
              <a:ea typeface="Myriad Bold"/>
            </a:endParaRPr>
          </a:p>
          <a:p>
            <a:pPr eaLnBrk="1" hangingPunct="1">
              <a:lnSpc>
                <a:spcPts val="2300"/>
              </a:lnSpc>
            </a:pPr>
            <a:r>
              <a:rPr lang="de-DE" altLang="de-DE" dirty="0" smtClean="0">
                <a:solidFill>
                  <a:schemeClr val="bg1"/>
                </a:solidFill>
                <a:ea typeface="Myriad Bold"/>
              </a:rPr>
              <a:t>Opportunitätskosten bezeichnen die Kosten einer nicht gewählten Alternative/Möglichkeit (Wikipedia</a:t>
            </a:r>
            <a:r>
              <a:rPr lang="de-DE" altLang="de-DE" dirty="0">
                <a:solidFill>
                  <a:schemeClr val="bg1"/>
                </a:solidFill>
                <a:ea typeface="Myriad Bold"/>
              </a:rPr>
              <a:t>), auch als Alternativkosten </a:t>
            </a:r>
            <a:r>
              <a:rPr lang="de-DE" altLang="de-DE" dirty="0" smtClean="0">
                <a:solidFill>
                  <a:schemeClr val="bg1"/>
                </a:solidFill>
                <a:ea typeface="Myriad Bold"/>
              </a:rPr>
              <a:t>bezeichnet</a:t>
            </a:r>
          </a:p>
          <a:p>
            <a:pPr marL="342900" indent="-342900" eaLnBrk="1" hangingPunct="1">
              <a:lnSpc>
                <a:spcPts val="1200"/>
              </a:lnSpc>
              <a:buFont typeface="Arial" panose="020B0604020202020204" pitchFamily="34" charset="0"/>
              <a:buChar char="•"/>
            </a:pPr>
            <a:endParaRPr lang="de-DE" altLang="de-DE" dirty="0" smtClean="0">
              <a:solidFill>
                <a:schemeClr val="bg1"/>
              </a:solidFill>
              <a:ea typeface="Myriad Bold"/>
            </a:endParaRPr>
          </a:p>
          <a:p>
            <a:pPr eaLnBrk="1" hangingPunct="1">
              <a:lnSpc>
                <a:spcPts val="2300"/>
              </a:lnSpc>
            </a:pPr>
            <a:r>
              <a:rPr lang="de-DE" altLang="de-DE" dirty="0" smtClean="0">
                <a:solidFill>
                  <a:schemeClr val="accent5">
                    <a:lumMod val="60000"/>
                    <a:lumOff val="40000"/>
                  </a:schemeClr>
                </a:solidFill>
                <a:ea typeface="Myriad Bold"/>
              </a:rPr>
              <a:t>Bsp.: Ich habe 2,50 € und kann davon entweder ein Eis kaufen oder 	ein Stück Pizza. Wenn ich das Eis kaufe, dann sind meine Opportunitätskosten der entgangene Genuss des Stücks Pizza – 	und umgekehrt.</a:t>
            </a:r>
          </a:p>
          <a:p>
            <a:pPr marL="342900" indent="-342900" eaLnBrk="1" hangingPunct="1">
              <a:lnSpc>
                <a:spcPts val="1200"/>
              </a:lnSpc>
              <a:buFont typeface="Arial" panose="020B0604020202020204" pitchFamily="34" charset="0"/>
              <a:buChar char="•"/>
            </a:pPr>
            <a:endParaRPr lang="de-DE" altLang="de-DE" dirty="0" smtClean="0">
              <a:solidFill>
                <a:schemeClr val="accent5">
                  <a:lumMod val="60000"/>
                  <a:lumOff val="40000"/>
                </a:schemeClr>
              </a:solidFill>
              <a:ea typeface="Myriad Bold"/>
            </a:endParaRPr>
          </a:p>
          <a:p>
            <a:pPr eaLnBrk="1" hangingPunct="1">
              <a:lnSpc>
                <a:spcPts val="2300"/>
              </a:lnSpc>
            </a:pPr>
            <a:r>
              <a:rPr lang="de-DE" altLang="de-DE" dirty="0" smtClean="0">
                <a:solidFill>
                  <a:schemeClr val="accent5">
                    <a:lumMod val="60000"/>
                    <a:lumOff val="40000"/>
                  </a:schemeClr>
                </a:solidFill>
                <a:ea typeface="Myriad Bold"/>
              </a:rPr>
              <a:t>In unserem Beispiel in Runde 1: Wenn ich ein Jobangebot nicht annehme, um auf ein besseres zu warten, dann erhalte ich kein Gehalt. Die gewählte Alternative „auf ein besseres Angebot zu warten“, die Opportunitätskosten „Gehalt“ und umgekehrt. </a:t>
            </a: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21</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extLst>
      <p:ext uri="{BB962C8B-B14F-4D97-AF65-F5344CB8AC3E}">
        <p14:creationId xmlns:p14="http://schemas.microsoft.com/office/powerpoint/2010/main" val="409921275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40" name="Textfeld 4"/>
          <p:cNvSpPr txBox="1">
            <a:spLocks noChangeArrowheads="1"/>
          </p:cNvSpPr>
          <p:nvPr/>
        </p:nvSpPr>
        <p:spPr bwMode="auto">
          <a:xfrm>
            <a:off x="971599" y="3051438"/>
            <a:ext cx="7976395" cy="3041858"/>
          </a:xfrm>
          <a:prstGeom prst="rect">
            <a:avLst/>
          </a:prstGeom>
          <a:noFill/>
          <a:ln w="9525">
            <a:noFill/>
            <a:miter lim="800000"/>
            <a:headEnd/>
            <a:tailEnd/>
          </a:ln>
        </p:spPr>
        <p:txBody>
          <a:bodyPr wrap="square">
            <a:spAutoFit/>
          </a:bodyPr>
          <a:lstStyle/>
          <a:p>
            <a:pPr eaLnBrk="1" hangingPunct="1">
              <a:lnSpc>
                <a:spcPts val="2300"/>
              </a:lnSpc>
            </a:pPr>
            <a:r>
              <a:rPr lang="de-DE" altLang="de-DE" sz="2000" u="sng" dirty="0" smtClean="0">
                <a:solidFill>
                  <a:schemeClr val="bg1"/>
                </a:solidFill>
                <a:ea typeface="Myriad Bold"/>
              </a:rPr>
              <a:t>Gehalt/Lohn: </a:t>
            </a:r>
          </a:p>
          <a:p>
            <a:pPr eaLnBrk="1" hangingPunct="1">
              <a:lnSpc>
                <a:spcPts val="2300"/>
              </a:lnSpc>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smtClean="0">
                <a:solidFill>
                  <a:schemeClr val="bg1"/>
                </a:solidFill>
                <a:ea typeface="Myriad Bold"/>
              </a:rPr>
              <a:t>Bezeichnung für die monatlich ausgezahlte Vergütung von Angestellten</a:t>
            </a:r>
          </a:p>
          <a:p>
            <a:pPr marL="342900" indent="-342900" eaLnBrk="1" hangingPunct="1">
              <a:lnSpc>
                <a:spcPts val="2300"/>
              </a:lnSpc>
              <a:buFont typeface="Arial" panose="020B0604020202020204" pitchFamily="34" charset="0"/>
              <a:buChar char="•"/>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smtClean="0">
                <a:solidFill>
                  <a:schemeClr val="bg1"/>
                </a:solidFill>
                <a:ea typeface="Myriad Bold"/>
              </a:rPr>
              <a:t>Als Grundlage zur Berechnung werden in verschiedenen Branchen Entgelttarife zugrunde gelegt</a:t>
            </a:r>
          </a:p>
          <a:p>
            <a:pPr marL="342900" indent="-342900" eaLnBrk="1" hangingPunct="1">
              <a:lnSpc>
                <a:spcPts val="2300"/>
              </a:lnSpc>
              <a:buFont typeface="Arial" panose="020B0604020202020204" pitchFamily="34" charset="0"/>
              <a:buChar char="•"/>
            </a:pPr>
            <a:endParaRPr lang="de-DE" altLang="de-DE" sz="2000" dirty="0" smtClean="0">
              <a:solidFill>
                <a:schemeClr val="bg1"/>
              </a:solidFill>
              <a:ea typeface="Myriad Bold"/>
            </a:endParaRPr>
          </a:p>
          <a:p>
            <a:pPr marL="342900" indent="-342900" eaLnBrk="1" hangingPunct="1">
              <a:lnSpc>
                <a:spcPts val="2300"/>
              </a:lnSpc>
              <a:buFont typeface="Arial" panose="020B0604020202020204" pitchFamily="34" charset="0"/>
              <a:buChar char="•"/>
            </a:pPr>
            <a:r>
              <a:rPr lang="de-DE" altLang="de-DE" sz="2000" dirty="0" smtClean="0">
                <a:solidFill>
                  <a:schemeClr val="bg1"/>
                </a:solidFill>
                <a:ea typeface="Myriad Bold"/>
              </a:rPr>
              <a:t>Nicht in allen Berufen wird nach Tarif bezahlt, daher kann hier der Lohn von Firma zu Firma schwanken </a:t>
            </a:r>
          </a:p>
        </p:txBody>
      </p:sp>
      <p:sp>
        <p:nvSpPr>
          <p:cNvPr id="2" name="Foliennummernplatzhalter 1"/>
          <p:cNvSpPr>
            <a:spLocks noGrp="1"/>
          </p:cNvSpPr>
          <p:nvPr>
            <p:ph type="sldNum" sz="quarter" idx="12"/>
          </p:nvPr>
        </p:nvSpPr>
        <p:spPr>
          <a:xfrm>
            <a:off x="6516216" y="6173787"/>
            <a:ext cx="2133600" cy="365125"/>
          </a:xfrm>
        </p:spPr>
        <p:txBody>
          <a:bodyPr/>
          <a:lstStyle/>
          <a:p>
            <a:fld id="{CAD4A97C-D38B-4E87-AD4F-E8369B543530}" type="slidenum">
              <a:rPr lang="de-DE" altLang="de-DE" smtClean="0"/>
              <a:pPr/>
              <a:t>22</a:t>
            </a:fld>
            <a:endParaRPr lang="de-DE" altLang="de-DE" dirty="0"/>
          </a:p>
        </p:txBody>
      </p:sp>
      <p:sp>
        <p:nvSpPr>
          <p:cNvPr id="7"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Was haben wir gelernt…</a:t>
            </a:r>
            <a:endParaRPr lang="de-DE" altLang="de-DE" sz="3600" b="1" dirty="0">
              <a:solidFill>
                <a:schemeClr val="bg1"/>
              </a:solidFill>
              <a:latin typeface="Myriad Pro Cond"/>
            </a:endParaRPr>
          </a:p>
        </p:txBody>
      </p:sp>
    </p:spTree>
    <p:extLst>
      <p:ext uri="{BB962C8B-B14F-4D97-AF65-F5344CB8AC3E}">
        <p14:creationId xmlns:p14="http://schemas.microsoft.com/office/powerpoint/2010/main" val="108984440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p:cNvPicPr>
            <a:picLocks noChangeAspect="1" noChangeArrowheads="1"/>
          </p:cNvPicPr>
          <p:nvPr/>
        </p:nvPicPr>
        <p:blipFill>
          <a:blip r:embed="rId3"/>
          <a:srcRect/>
          <a:stretch>
            <a:fillRect/>
          </a:stretch>
        </p:blipFill>
        <p:spPr bwMode="auto">
          <a:xfrm>
            <a:off x="0" y="0"/>
            <a:ext cx="9359900" cy="7073900"/>
          </a:xfrm>
          <a:prstGeom prst="rect">
            <a:avLst/>
          </a:prstGeom>
          <a:noFill/>
          <a:ln w="9525">
            <a:noFill/>
            <a:miter lim="800000"/>
            <a:headEnd/>
            <a:tailEnd/>
          </a:ln>
        </p:spPr>
      </p:pic>
      <p:sp>
        <p:nvSpPr>
          <p:cNvPr id="18435" name="Textfeld 4"/>
          <p:cNvSpPr txBox="1">
            <a:spLocks noChangeArrowheads="1"/>
          </p:cNvSpPr>
          <p:nvPr/>
        </p:nvSpPr>
        <p:spPr bwMode="auto">
          <a:xfrm>
            <a:off x="6516688" y="3357563"/>
            <a:ext cx="2159000" cy="646112"/>
          </a:xfrm>
          <a:prstGeom prst="rect">
            <a:avLst/>
          </a:prstGeom>
          <a:noFill/>
          <a:ln w="9525">
            <a:noFill/>
            <a:miter lim="800000"/>
            <a:headEnd/>
            <a:tailEnd/>
          </a:ln>
        </p:spPr>
        <p:txBody>
          <a:bodyPr>
            <a:spAutoFit/>
          </a:bodyPr>
          <a:lstStyle/>
          <a:p>
            <a:pPr eaLnBrk="1" hangingPunct="1"/>
            <a:r>
              <a:rPr lang="de-DE" altLang="de-DE" sz="3600" b="1">
                <a:solidFill>
                  <a:srgbClr val="3C1F5F"/>
                </a:solidFill>
                <a:latin typeface="Myriad Pro Cond"/>
                <a:ea typeface="Myriad Pro Cond"/>
                <a:cs typeface="Myriad Pro Cond"/>
              </a:rPr>
              <a:t>ALWIS…</a:t>
            </a:r>
            <a:endParaRPr lang="de-DE" altLang="de-DE" sz="3600">
              <a:solidFill>
                <a:srgbClr val="3C1F5F"/>
              </a:solidFill>
            </a:endParaRPr>
          </a:p>
        </p:txBody>
      </p:sp>
      <p:sp>
        <p:nvSpPr>
          <p:cNvPr id="18436" name="Textfeld 6"/>
          <p:cNvSpPr txBox="1">
            <a:spLocks noChangeArrowheads="1"/>
          </p:cNvSpPr>
          <p:nvPr/>
        </p:nvSpPr>
        <p:spPr bwMode="auto">
          <a:xfrm>
            <a:off x="4356100" y="5445125"/>
            <a:ext cx="4537075" cy="369888"/>
          </a:xfrm>
          <a:prstGeom prst="rect">
            <a:avLst/>
          </a:prstGeom>
          <a:noFill/>
          <a:ln w="9525">
            <a:noFill/>
            <a:miter lim="800000"/>
            <a:headEnd/>
            <a:tailEnd/>
          </a:ln>
        </p:spPr>
        <p:txBody>
          <a:bodyPr>
            <a:spAutoFit/>
          </a:bodyPr>
          <a:lstStyle/>
          <a:p>
            <a:pPr eaLnBrk="1" hangingPunct="1"/>
            <a:r>
              <a:rPr lang="de-DE" altLang="de-DE">
                <a:solidFill>
                  <a:srgbClr val="3C1F5F"/>
                </a:solidFill>
                <a:latin typeface="Myriad Pro Cond"/>
                <a:ea typeface="Myriad Pro Cond"/>
                <a:cs typeface="Myriad Pro Cond"/>
              </a:rPr>
              <a:t>…wo Schule und Beruf zusammenfinden</a:t>
            </a:r>
            <a:endParaRPr lang="de-DE" altLang="de-DE">
              <a:solidFill>
                <a:srgbClr val="3C1F5F"/>
              </a:solidFill>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23</a:t>
            </a:fld>
            <a:endParaRPr lang="de-DE" altLang="de-DE"/>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3</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Worum geht‘s?</a:t>
            </a:r>
            <a:endParaRPr lang="de-DE" altLang="de-DE" sz="3600" b="1" dirty="0">
              <a:solidFill>
                <a:schemeClr val="bg1"/>
              </a:solidFill>
              <a:latin typeface="Myriad Pro Cond"/>
            </a:endParaRPr>
          </a:p>
        </p:txBody>
      </p:sp>
      <p:sp>
        <p:nvSpPr>
          <p:cNvPr id="6" name="Inhaltsplatzhalter 2"/>
          <p:cNvSpPr txBox="1">
            <a:spLocks/>
          </p:cNvSpPr>
          <p:nvPr/>
        </p:nvSpPr>
        <p:spPr>
          <a:xfrm>
            <a:off x="971600" y="2858657"/>
            <a:ext cx="7344816" cy="3234639"/>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de-DE" sz="2000" b="0" i="0" u="none" strike="noStrike" kern="1200" cap="none" spc="0" normalizeH="0" baseline="0" noProof="0" dirty="0" smtClean="0">
                <a:ln>
                  <a:noFill/>
                </a:ln>
                <a:solidFill>
                  <a:schemeClr val="bg1"/>
                </a:solidFill>
                <a:effectLst/>
                <a:uLnTx/>
                <a:uFillTx/>
              </a:rPr>
              <a:t>Nehmt</a:t>
            </a:r>
            <a:r>
              <a:rPr kumimoji="0" lang="de-DE" sz="2000" b="0" i="0" u="none" strike="noStrike" kern="1200" cap="none" spc="0" normalizeH="0" noProof="0" dirty="0" smtClean="0">
                <a:ln>
                  <a:noFill/>
                </a:ln>
                <a:solidFill>
                  <a:schemeClr val="bg1"/>
                </a:solidFill>
                <a:effectLst/>
                <a:uLnTx/>
                <a:uFillTx/>
              </a:rPr>
              <a:t> ihr den angebotenen Job an, erhaltet ihr das Gehalt in jeder der noch folgenden Spielperioden.</a:t>
            </a: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kumimoji="0" lang="de-DE" sz="2000" b="0" i="0" u="none" strike="noStrike" kern="1200" cap="none" spc="0" normalizeH="0" noProof="0" dirty="0" smtClean="0">
              <a:ln>
                <a:noFill/>
              </a:ln>
              <a:solidFill>
                <a:schemeClr val="bg1"/>
              </a:solidFill>
              <a:effectLst/>
              <a:uLnTx/>
              <a:uFillTx/>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de-DE" sz="2000" b="0" i="0" u="none" strike="noStrike" kern="1200" cap="none" spc="0" normalizeH="0" noProof="0" dirty="0" smtClean="0">
                <a:ln>
                  <a:noFill/>
                </a:ln>
                <a:solidFill>
                  <a:schemeClr val="bg1"/>
                </a:solidFill>
                <a:effectLst/>
                <a:uLnTx/>
                <a:uFillTx/>
              </a:rPr>
              <a:t>Nehmt ihr den angebotenen Job nicht an,</a:t>
            </a:r>
            <a:br>
              <a:rPr kumimoji="0" lang="de-DE" sz="2000" b="0" i="0" u="none" strike="noStrike" kern="1200" cap="none" spc="0" normalizeH="0" noProof="0" dirty="0" smtClean="0">
                <a:ln>
                  <a:noFill/>
                </a:ln>
                <a:solidFill>
                  <a:schemeClr val="bg1"/>
                </a:solidFill>
                <a:effectLst/>
                <a:uLnTx/>
                <a:uFillTx/>
              </a:rPr>
            </a:br>
            <a:r>
              <a:rPr kumimoji="0" lang="de-DE" sz="2000" b="0" i="0" u="none" strike="noStrike" kern="1200" cap="none" spc="0" normalizeH="0" noProof="0" dirty="0" smtClean="0">
                <a:ln>
                  <a:noFill/>
                </a:ln>
                <a:solidFill>
                  <a:schemeClr val="bg1"/>
                </a:solidFill>
                <a:effectLst/>
                <a:uLnTx/>
                <a:uFillTx/>
              </a:rPr>
              <a:t>erhaltet ihr kein Gehalt. </a:t>
            </a: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lang="de-DE" sz="2000" baseline="0" dirty="0">
              <a:solidFill>
                <a:schemeClr val="bg1"/>
              </a:solidFill>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de-DE" sz="2000" b="0" i="0" u="none" strike="noStrike" kern="1200" cap="none" spc="0" normalizeH="0" noProof="0" dirty="0" smtClean="0">
                <a:ln>
                  <a:noFill/>
                </a:ln>
                <a:solidFill>
                  <a:schemeClr val="bg1"/>
                </a:solidFill>
                <a:effectLst/>
                <a:uLnTx/>
                <a:uFillTx/>
              </a:rPr>
              <a:t>Ziel ist es, insgesamt so viel Geld wie möglich zu verdienen.</a:t>
            </a: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lang="de-DE" sz="2000" dirty="0">
              <a:solidFill>
                <a:schemeClr val="bg1"/>
              </a:solidFill>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de-DE" sz="2000" b="0" i="0" u="none" strike="noStrike" kern="1200" cap="none" spc="0" normalizeH="0" noProof="0" dirty="0" smtClean="0">
                <a:ln>
                  <a:noFill/>
                </a:ln>
                <a:solidFill>
                  <a:schemeClr val="bg1"/>
                </a:solidFill>
                <a:effectLst/>
                <a:uLnTx/>
                <a:uFillTx/>
              </a:rPr>
              <a:t>Die Spielregeln werden von Runde 1 bis 3 leicht verändert.  </a:t>
            </a:r>
            <a:endParaRPr kumimoji="0" lang="de-DE" sz="2000" b="0" i="0" u="none" strike="noStrike" kern="1200" cap="none" spc="0" normalizeH="0" baseline="0" noProof="0" dirty="0">
              <a:ln>
                <a:noFill/>
              </a:ln>
              <a:solidFill>
                <a:schemeClr val="bg1"/>
              </a:solidFill>
              <a:effectLst/>
              <a:uLnTx/>
              <a:uFillTx/>
            </a:endParaRPr>
          </a:p>
        </p:txBody>
      </p:sp>
      <p:sp>
        <p:nvSpPr>
          <p:cNvPr id="4" name="Rechteck 3"/>
          <p:cNvSpPr/>
          <p:nvPr/>
        </p:nvSpPr>
        <p:spPr>
          <a:xfrm>
            <a:off x="6699773" y="6153985"/>
            <a:ext cx="184731" cy="215444"/>
          </a:xfrm>
          <a:prstGeom prst="rect">
            <a:avLst/>
          </a:prstGeom>
        </p:spPr>
        <p:txBody>
          <a:bodyPr wrap="none">
            <a:spAutoFit/>
          </a:bodyPr>
          <a:lstStyle/>
          <a:p>
            <a:pPr eaLnBrk="1" hangingPunct="1"/>
            <a:endParaRPr lang="de-DE" altLang="de-DE" sz="800" dirty="0"/>
          </a:p>
        </p:txBody>
      </p:sp>
      <p:pic>
        <p:nvPicPr>
          <p:cNvPr id="7" name="Grafik 6"/>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rcRect l="47872" t="80851" r="23405"/>
          <a:stretch/>
        </p:blipFill>
        <p:spPr>
          <a:xfrm>
            <a:off x="6554197" y="3861048"/>
            <a:ext cx="1604898" cy="802449"/>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4</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1 </a:t>
            </a:r>
            <a:endParaRPr lang="de-DE" altLang="de-DE" sz="3600" b="1" dirty="0">
              <a:solidFill>
                <a:schemeClr val="bg1"/>
              </a:solidFill>
              <a:latin typeface="Myriad Pro Cond"/>
            </a:endParaRPr>
          </a:p>
        </p:txBody>
      </p:sp>
      <p:sp>
        <p:nvSpPr>
          <p:cNvPr id="6" name="Textfeld 4"/>
          <p:cNvSpPr txBox="1">
            <a:spLocks noChangeArrowheads="1"/>
          </p:cNvSpPr>
          <p:nvPr/>
        </p:nvSpPr>
        <p:spPr bwMode="auto">
          <a:xfrm>
            <a:off x="899530" y="2564904"/>
            <a:ext cx="7560840" cy="4093428"/>
          </a:xfrm>
          <a:prstGeom prst="rect">
            <a:avLst/>
          </a:prstGeom>
          <a:noFill/>
          <a:ln w="9525">
            <a:noFill/>
            <a:miter lim="800000"/>
            <a:headEnd/>
            <a:tailEnd/>
          </a:ln>
        </p:spPr>
        <p:txBody>
          <a:bodyPr wrap="square">
            <a:spAutoFit/>
          </a:bodyPr>
          <a:lstStyle/>
          <a:p>
            <a:pPr marL="342900" lvl="1" indent="-342900">
              <a:buFont typeface="Arial" panose="020B0604020202020204" pitchFamily="34" charset="0"/>
              <a:buChar char="•"/>
              <a:defRPr/>
            </a:pPr>
            <a:r>
              <a:rPr lang="de-DE" altLang="de-DE" sz="2000" dirty="0" smtClean="0">
                <a:solidFill>
                  <a:schemeClr val="bg1"/>
                </a:solidFill>
              </a:rPr>
              <a:t>In jeder Spielperiode </a:t>
            </a:r>
            <a:r>
              <a:rPr lang="de-DE" altLang="de-DE" sz="2000" dirty="0">
                <a:solidFill>
                  <a:schemeClr val="bg1"/>
                </a:solidFill>
              </a:rPr>
              <a:t>wird ein Jobangebot aus dem </a:t>
            </a:r>
            <a:r>
              <a:rPr lang="de-DE" altLang="de-DE" sz="2000" dirty="0" err="1">
                <a:solidFill>
                  <a:schemeClr val="bg1"/>
                </a:solidFill>
              </a:rPr>
              <a:t>Lostopf</a:t>
            </a:r>
            <a:r>
              <a:rPr lang="de-DE" altLang="de-DE" sz="2000" dirty="0">
                <a:solidFill>
                  <a:schemeClr val="bg1"/>
                </a:solidFill>
              </a:rPr>
              <a:t> gezogen. </a:t>
            </a:r>
          </a:p>
          <a:p>
            <a:pPr marL="342900" lvl="1" indent="-342900">
              <a:buFont typeface="Arial" panose="020B0604020202020204" pitchFamily="34" charset="0"/>
              <a:buChar char="•"/>
              <a:defRPr/>
            </a:pPr>
            <a:endParaRPr lang="de-DE" altLang="de-DE" sz="2000" dirty="0">
              <a:solidFill>
                <a:schemeClr val="bg1"/>
              </a:solidFill>
            </a:endParaRPr>
          </a:p>
          <a:p>
            <a:pPr marL="342900" lvl="1" indent="-342900">
              <a:buFont typeface="Arial" panose="020B0604020202020204" pitchFamily="34" charset="0"/>
              <a:buChar char="•"/>
              <a:defRPr/>
            </a:pPr>
            <a:r>
              <a:rPr lang="de-DE" altLang="de-DE" sz="2000" dirty="0">
                <a:solidFill>
                  <a:schemeClr val="bg1"/>
                </a:solidFill>
              </a:rPr>
              <a:t>Ihr könnt entscheiden, ob ihr es annehmt oder nicht. Das Gehalt erhaltet ihr </a:t>
            </a:r>
            <a:r>
              <a:rPr lang="de-DE" altLang="de-DE" sz="2000" dirty="0" smtClean="0">
                <a:solidFill>
                  <a:schemeClr val="bg1"/>
                </a:solidFill>
              </a:rPr>
              <a:t>ab </a:t>
            </a:r>
            <a:r>
              <a:rPr lang="de-DE" altLang="de-DE" sz="2000" dirty="0">
                <a:solidFill>
                  <a:schemeClr val="bg1"/>
                </a:solidFill>
              </a:rPr>
              <a:t>der </a:t>
            </a:r>
            <a:r>
              <a:rPr lang="de-DE" altLang="de-DE" sz="2000" dirty="0" smtClean="0">
                <a:solidFill>
                  <a:schemeClr val="bg1"/>
                </a:solidFill>
              </a:rPr>
              <a:t>auf die Annahme folgenden </a:t>
            </a:r>
            <a:r>
              <a:rPr lang="de-DE" altLang="de-DE" sz="2000" dirty="0">
                <a:solidFill>
                  <a:schemeClr val="bg1"/>
                </a:solidFill>
              </a:rPr>
              <a:t>Periode. </a:t>
            </a:r>
          </a:p>
          <a:p>
            <a:pPr marL="519112" lvl="1" indent="-342900" eaLnBrk="1" hangingPunct="1">
              <a:buFont typeface="Arial" panose="020B0604020202020204" pitchFamily="34" charset="0"/>
              <a:buChar char="•"/>
              <a:defRPr/>
            </a:pPr>
            <a:endParaRPr lang="de-DE" altLang="de-DE" sz="2000" dirty="0">
              <a:solidFill>
                <a:schemeClr val="bg1"/>
              </a:solidFill>
              <a:ea typeface="Myriad Bold"/>
            </a:endParaRPr>
          </a:p>
          <a:p>
            <a:pPr marL="808038" lvl="2" indent="-452438" eaLnBrk="1" hangingPunct="1">
              <a:buFont typeface="Wingdings" panose="05000000000000000000" pitchFamily="2" charset="2"/>
              <a:buChar char="Ø"/>
              <a:defRPr/>
            </a:pPr>
            <a:r>
              <a:rPr lang="de-DE" altLang="de-DE" sz="2000" dirty="0" smtClean="0">
                <a:solidFill>
                  <a:schemeClr val="bg1"/>
                </a:solidFill>
                <a:ea typeface="Myriad Bold"/>
              </a:rPr>
              <a:t>Angebotsannahme: </a:t>
            </a:r>
          </a:p>
          <a:p>
            <a:pPr marL="355600" lvl="2" eaLnBrk="1" hangingPunct="1">
              <a:defRPr/>
            </a:pPr>
            <a:r>
              <a:rPr lang="de-DE" sz="2000" dirty="0">
                <a:solidFill>
                  <a:schemeClr val="bg1"/>
                </a:solidFill>
                <a:sym typeface="Wingdings" panose="05000000000000000000" pitchFamily="2" charset="2"/>
              </a:rPr>
              <a:t>	</a:t>
            </a:r>
            <a:r>
              <a:rPr lang="de-DE" sz="2000" dirty="0" smtClean="0">
                <a:solidFill>
                  <a:schemeClr val="bg1"/>
                </a:solidFill>
                <a:sym typeface="Wingdings" panose="05000000000000000000" pitchFamily="2" charset="2"/>
              </a:rPr>
              <a:t></a:t>
            </a:r>
            <a:r>
              <a:rPr lang="de-DE" altLang="de-DE" sz="2000" dirty="0" smtClean="0">
                <a:solidFill>
                  <a:schemeClr val="bg1"/>
                </a:solidFill>
                <a:ea typeface="Myriad Bold"/>
              </a:rPr>
              <a:t> restliche Spielperioden x Gehalt = euer Verdienst</a:t>
            </a:r>
          </a:p>
          <a:p>
            <a:pPr marL="355600" lvl="2" eaLnBrk="1" hangingPunct="1">
              <a:defRPr/>
            </a:pPr>
            <a:r>
              <a:rPr lang="de-DE" altLang="de-DE" sz="2000" dirty="0">
                <a:solidFill>
                  <a:schemeClr val="bg1"/>
                </a:solidFill>
                <a:ea typeface="Myriad Bold"/>
              </a:rPr>
              <a:t>	</a:t>
            </a:r>
            <a:r>
              <a:rPr lang="de-DE" altLang="de-DE" sz="2000" dirty="0" smtClean="0">
                <a:solidFill>
                  <a:schemeClr val="bg1"/>
                </a:solidFill>
                <a:ea typeface="Myriad Bold"/>
              </a:rPr>
              <a:t>(Wechsel in die Zone der Beschäftigten</a:t>
            </a:r>
            <a:r>
              <a:rPr lang="de-DE" altLang="de-DE" sz="2000" dirty="0">
                <a:solidFill>
                  <a:schemeClr val="bg1"/>
                </a:solidFill>
                <a:ea typeface="Myriad Bold"/>
              </a:rPr>
              <a:t>)</a:t>
            </a:r>
            <a:endParaRPr lang="de-DE" altLang="de-DE" sz="2000" dirty="0" smtClean="0">
              <a:solidFill>
                <a:schemeClr val="bg1"/>
              </a:solidFill>
              <a:ea typeface="Myriad Bold"/>
            </a:endParaRPr>
          </a:p>
          <a:p>
            <a:pPr marL="808038" lvl="2" indent="-452438" eaLnBrk="1" hangingPunct="1">
              <a:buFont typeface="Wingdings" panose="05000000000000000000" pitchFamily="2" charset="2"/>
              <a:buChar char="Ø"/>
              <a:defRPr/>
            </a:pPr>
            <a:endParaRPr lang="de-DE" altLang="de-DE" sz="2000" dirty="0">
              <a:solidFill>
                <a:schemeClr val="bg1"/>
              </a:solidFill>
              <a:ea typeface="Myriad Bold"/>
            </a:endParaRPr>
          </a:p>
          <a:p>
            <a:pPr marL="808038" lvl="2" indent="-452438" eaLnBrk="1" hangingPunct="1">
              <a:buFont typeface="Wingdings" panose="05000000000000000000" pitchFamily="2" charset="2"/>
              <a:buChar char="Ø"/>
              <a:defRPr/>
            </a:pPr>
            <a:r>
              <a:rPr lang="de-DE" altLang="de-DE" sz="2000" dirty="0">
                <a:solidFill>
                  <a:schemeClr val="bg1"/>
                </a:solidFill>
                <a:ea typeface="Myriad Bold"/>
              </a:rPr>
              <a:t>k</a:t>
            </a:r>
            <a:r>
              <a:rPr lang="de-DE" altLang="de-DE" sz="2000" dirty="0" smtClean="0">
                <a:solidFill>
                  <a:schemeClr val="bg1"/>
                </a:solidFill>
                <a:ea typeface="Myriad Bold"/>
              </a:rPr>
              <a:t>eine </a:t>
            </a:r>
            <a:r>
              <a:rPr lang="de-DE" altLang="de-DE" sz="2000" dirty="0">
                <a:solidFill>
                  <a:schemeClr val="bg1"/>
                </a:solidFill>
                <a:ea typeface="Myriad Bold"/>
              </a:rPr>
              <a:t>Angebotsannahme </a:t>
            </a:r>
            <a:endParaRPr lang="de-DE" altLang="de-DE" sz="2000" dirty="0" smtClean="0">
              <a:solidFill>
                <a:schemeClr val="bg1"/>
              </a:solidFill>
              <a:ea typeface="Myriad Bold"/>
            </a:endParaRPr>
          </a:p>
          <a:p>
            <a:pPr marL="355600" lvl="2" eaLnBrk="1" hangingPunct="1">
              <a:defRPr/>
            </a:pPr>
            <a:r>
              <a:rPr lang="de-DE" sz="2000" dirty="0">
                <a:solidFill>
                  <a:schemeClr val="bg1"/>
                </a:solidFill>
                <a:sym typeface="Wingdings" panose="05000000000000000000" pitchFamily="2" charset="2"/>
              </a:rPr>
              <a:t>	</a:t>
            </a:r>
            <a:r>
              <a:rPr lang="de-DE" sz="2000" dirty="0" smtClean="0">
                <a:solidFill>
                  <a:schemeClr val="bg1"/>
                </a:solidFill>
                <a:sym typeface="Wingdings" panose="05000000000000000000" pitchFamily="2" charset="2"/>
              </a:rPr>
              <a:t></a:t>
            </a:r>
            <a:r>
              <a:rPr lang="de-DE" altLang="de-DE" sz="2000" dirty="0" smtClean="0">
                <a:solidFill>
                  <a:schemeClr val="bg1"/>
                </a:solidFill>
                <a:ea typeface="Myriad Bold"/>
              </a:rPr>
              <a:t> </a:t>
            </a:r>
            <a:r>
              <a:rPr lang="de-DE" altLang="de-DE" sz="2000" dirty="0">
                <a:solidFill>
                  <a:schemeClr val="bg1"/>
                </a:solidFill>
                <a:ea typeface="Myriad Bold"/>
              </a:rPr>
              <a:t>warten </a:t>
            </a:r>
            <a:r>
              <a:rPr lang="de-DE" altLang="de-DE" sz="2000" dirty="0" smtClean="0">
                <a:solidFill>
                  <a:schemeClr val="bg1"/>
                </a:solidFill>
                <a:ea typeface="Myriad Bold"/>
              </a:rPr>
              <a:t>auf Angebot der nächsten Spielperiode, daher 	zunächst kein Gehalt </a:t>
            </a:r>
            <a:endParaRPr lang="de-DE" altLang="de-DE" sz="2800" dirty="0">
              <a:solidFill>
                <a:schemeClr val="bg1"/>
              </a:solidFill>
              <a:ea typeface="Myriad Bold"/>
            </a:endParaRPr>
          </a:p>
        </p:txBody>
      </p:sp>
    </p:spTree>
    <p:extLst>
      <p:ext uri="{BB962C8B-B14F-4D97-AF65-F5344CB8AC3E}">
        <p14:creationId xmlns:p14="http://schemas.microsoft.com/office/powerpoint/2010/main" val="3732153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0" y="216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5</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1 – Beispiel</a:t>
            </a:r>
            <a:endParaRPr lang="de-DE" altLang="de-DE" sz="3600" b="1" dirty="0">
              <a:solidFill>
                <a:schemeClr val="bg1"/>
              </a:solidFill>
              <a:latin typeface="Myriad Pro Cond"/>
            </a:endParaRPr>
          </a:p>
        </p:txBody>
      </p:sp>
      <p:sp>
        <p:nvSpPr>
          <p:cNvPr id="6" name="Textfeld 4"/>
          <p:cNvSpPr txBox="1">
            <a:spLocks noChangeArrowheads="1"/>
          </p:cNvSpPr>
          <p:nvPr/>
        </p:nvSpPr>
        <p:spPr bwMode="auto">
          <a:xfrm>
            <a:off x="971600" y="3034695"/>
            <a:ext cx="7386614" cy="3170099"/>
          </a:xfrm>
          <a:prstGeom prst="rect">
            <a:avLst/>
          </a:prstGeom>
          <a:noFill/>
          <a:ln w="9525">
            <a:noFill/>
            <a:miter lim="800000"/>
            <a:headEnd/>
            <a:tailEnd/>
          </a:ln>
        </p:spPr>
        <p:txBody>
          <a:bodyPr wrap="square">
            <a:spAutoFit/>
          </a:bodyPr>
          <a:lstStyle/>
          <a:p>
            <a:pPr marL="0" lvl="1">
              <a:defRPr/>
            </a:pPr>
            <a:r>
              <a:rPr lang="de-DE" altLang="de-DE" sz="1400" i="1" dirty="0" smtClean="0">
                <a:solidFill>
                  <a:schemeClr val="accent6">
                    <a:lumMod val="75000"/>
                  </a:schemeClr>
                </a:solidFill>
              </a:rPr>
              <a:t>Austeilen der Protokollblätter</a:t>
            </a:r>
          </a:p>
          <a:p>
            <a:pPr marL="0" lvl="1">
              <a:defRPr/>
            </a:pPr>
            <a:endParaRPr lang="de-DE" altLang="de-DE" sz="2000" dirty="0" smtClean="0">
              <a:solidFill>
                <a:schemeClr val="bg1"/>
              </a:solidFill>
            </a:endParaRPr>
          </a:p>
          <a:p>
            <a:pPr marL="342900" lvl="1" indent="-342900">
              <a:buFont typeface="Arial" panose="020B0604020202020204" pitchFamily="34" charset="0"/>
              <a:buChar char="•"/>
              <a:defRPr/>
            </a:pPr>
            <a:r>
              <a:rPr lang="de-DE" altLang="de-DE" sz="2000" dirty="0" smtClean="0">
                <a:solidFill>
                  <a:schemeClr val="bg1"/>
                </a:solidFill>
              </a:rPr>
              <a:t>Lisa </a:t>
            </a:r>
            <a:r>
              <a:rPr lang="de-DE" altLang="de-DE" sz="2000" dirty="0">
                <a:solidFill>
                  <a:schemeClr val="bg1"/>
                </a:solidFill>
              </a:rPr>
              <a:t>nimmt bereits das Angebot der ersten Periode in Höhe von 500 € an </a:t>
            </a:r>
            <a:r>
              <a:rPr lang="de-DE" sz="2000" dirty="0">
                <a:solidFill>
                  <a:schemeClr val="bg1"/>
                </a:solidFill>
                <a:sym typeface="Wingdings" panose="05000000000000000000" pitchFamily="2" charset="2"/>
              </a:rPr>
              <a:t></a:t>
            </a:r>
            <a:r>
              <a:rPr lang="de-DE" altLang="de-DE" sz="2000" dirty="0">
                <a:solidFill>
                  <a:schemeClr val="bg1"/>
                </a:solidFill>
              </a:rPr>
              <a:t> sie erhält 19 x 500 € = 9.500 € in der Runde</a:t>
            </a:r>
          </a:p>
          <a:p>
            <a:pPr marL="342900" lvl="1" indent="-342900">
              <a:buFont typeface="Arial" panose="020B0604020202020204" pitchFamily="34" charset="0"/>
              <a:buChar char="•"/>
              <a:defRPr/>
            </a:pPr>
            <a:endParaRPr lang="de-DE" altLang="de-DE" sz="2000" dirty="0">
              <a:solidFill>
                <a:schemeClr val="bg1"/>
              </a:solidFill>
            </a:endParaRPr>
          </a:p>
          <a:p>
            <a:pPr marL="342900" lvl="1" indent="-342900">
              <a:buFont typeface="Arial" panose="020B0604020202020204" pitchFamily="34" charset="0"/>
              <a:buChar char="•"/>
              <a:defRPr/>
            </a:pPr>
            <a:r>
              <a:rPr lang="de-DE" altLang="de-DE" sz="2000" dirty="0">
                <a:solidFill>
                  <a:schemeClr val="bg1"/>
                </a:solidFill>
              </a:rPr>
              <a:t>Emma nimmt das Angebot der dritten Periode in Höhe von 300 € an </a:t>
            </a:r>
            <a:r>
              <a:rPr lang="de-DE" sz="2000" dirty="0">
                <a:solidFill>
                  <a:schemeClr val="bg1"/>
                </a:solidFill>
                <a:sym typeface="Wingdings" panose="05000000000000000000" pitchFamily="2" charset="2"/>
              </a:rPr>
              <a:t></a:t>
            </a:r>
            <a:r>
              <a:rPr lang="de-DE" altLang="de-DE" sz="2000" dirty="0">
                <a:solidFill>
                  <a:schemeClr val="bg1"/>
                </a:solidFill>
              </a:rPr>
              <a:t> sie erhält 17 x 300 € = 5.100 € in dieser Runde</a:t>
            </a:r>
          </a:p>
          <a:p>
            <a:pPr marL="342900" lvl="1" indent="-342900">
              <a:buFont typeface="Arial" panose="020B0604020202020204" pitchFamily="34" charset="0"/>
              <a:buChar char="•"/>
              <a:defRPr/>
            </a:pPr>
            <a:endParaRPr lang="de-DE" altLang="de-DE" sz="2000" dirty="0">
              <a:solidFill>
                <a:schemeClr val="bg1"/>
              </a:solidFill>
            </a:endParaRPr>
          </a:p>
          <a:p>
            <a:pPr marL="342900" lvl="1" indent="-342900">
              <a:buFont typeface="Arial" panose="020B0604020202020204" pitchFamily="34" charset="0"/>
              <a:buChar char="•"/>
              <a:defRPr/>
            </a:pPr>
            <a:r>
              <a:rPr lang="de-DE" altLang="de-DE" sz="2000" dirty="0">
                <a:solidFill>
                  <a:schemeClr val="bg1"/>
                </a:solidFill>
              </a:rPr>
              <a:t>Michael nimmt das Angebot der achten Periode in Höhe von 1.000 € an </a:t>
            </a:r>
            <a:r>
              <a:rPr lang="de-DE" sz="2000" dirty="0">
                <a:solidFill>
                  <a:schemeClr val="bg1"/>
                </a:solidFill>
                <a:sym typeface="Wingdings" panose="05000000000000000000" pitchFamily="2" charset="2"/>
              </a:rPr>
              <a:t></a:t>
            </a:r>
            <a:r>
              <a:rPr lang="de-DE" altLang="de-DE" sz="2000" dirty="0">
                <a:solidFill>
                  <a:schemeClr val="bg1"/>
                </a:solidFill>
              </a:rPr>
              <a:t> er erhält 12 x 1.000 € = 12.000 €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15043" y="8801"/>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6</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1 – Spiel </a:t>
            </a:r>
            <a:endParaRPr lang="de-DE" altLang="de-DE" sz="3600" b="1" dirty="0">
              <a:solidFill>
                <a:schemeClr val="bg1"/>
              </a:solidFill>
              <a:latin typeface="Myriad Pro Cond"/>
            </a:endParaRPr>
          </a:p>
        </p:txBody>
      </p:sp>
      <p:sp>
        <p:nvSpPr>
          <p:cNvPr id="6" name="Textfeld 4"/>
          <p:cNvSpPr txBox="1">
            <a:spLocks noChangeArrowheads="1"/>
          </p:cNvSpPr>
          <p:nvPr/>
        </p:nvSpPr>
        <p:spPr bwMode="auto">
          <a:xfrm>
            <a:off x="2483768" y="3545751"/>
            <a:ext cx="4536504" cy="707886"/>
          </a:xfrm>
          <a:prstGeom prst="rect">
            <a:avLst/>
          </a:prstGeom>
          <a:noFill/>
          <a:ln w="9525">
            <a:noFill/>
            <a:miter lim="800000"/>
            <a:headEnd/>
            <a:tailEnd/>
          </a:ln>
        </p:spPr>
        <p:txBody>
          <a:bodyPr wrap="square">
            <a:spAutoFit/>
          </a:bodyPr>
          <a:lstStyle/>
          <a:p>
            <a:pPr marL="0" lvl="1">
              <a:defRPr/>
            </a:pPr>
            <a:r>
              <a:rPr lang="de-DE" altLang="de-DE" sz="4000" dirty="0" smtClean="0">
                <a:solidFill>
                  <a:schemeClr val="accent4">
                    <a:lumMod val="75000"/>
                  </a:schemeClr>
                </a:solidFill>
                <a:latin typeface="Bauhaus 93" panose="04030905020B02020C02" pitchFamily="82" charset="0"/>
              </a:rPr>
              <a:t>Go für 20 Perioden</a:t>
            </a:r>
            <a:endParaRPr lang="de-DE" altLang="de-DE" sz="4000" dirty="0">
              <a:solidFill>
                <a:schemeClr val="accent4">
                  <a:lumMod val="75000"/>
                </a:schemeClr>
              </a:solidFill>
              <a:latin typeface="Bauhaus 93" panose="04030905020B02020C02" pitchFamily="82" charset="0"/>
            </a:endParaRPr>
          </a:p>
        </p:txBody>
      </p:sp>
    </p:spTree>
    <p:extLst>
      <p:ext uri="{BB962C8B-B14F-4D97-AF65-F5344CB8AC3E}">
        <p14:creationId xmlns:p14="http://schemas.microsoft.com/office/powerpoint/2010/main" val="7848073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a:xfrm>
            <a:off x="6701224" y="6330761"/>
            <a:ext cx="2133600" cy="365125"/>
          </a:xfrm>
        </p:spPr>
        <p:txBody>
          <a:bodyPr/>
          <a:lstStyle/>
          <a:p>
            <a:fld id="{CAD4A97C-D38B-4E87-AD4F-E8369B543530}" type="slidenum">
              <a:rPr lang="de-DE" altLang="de-DE" smtClean="0"/>
              <a:pPr/>
              <a:t>7</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2</a:t>
            </a:r>
            <a:endParaRPr lang="de-DE" altLang="de-DE" sz="3600" b="1" dirty="0">
              <a:solidFill>
                <a:schemeClr val="bg1"/>
              </a:solidFill>
              <a:latin typeface="Myriad Pro Cond"/>
            </a:endParaRPr>
          </a:p>
        </p:txBody>
      </p:sp>
      <p:sp>
        <p:nvSpPr>
          <p:cNvPr id="3" name="Rechteck 2"/>
          <p:cNvSpPr/>
          <p:nvPr/>
        </p:nvSpPr>
        <p:spPr>
          <a:xfrm>
            <a:off x="971600" y="2625784"/>
            <a:ext cx="7560840" cy="4062651"/>
          </a:xfrm>
          <a:prstGeom prst="rect">
            <a:avLst/>
          </a:prstGeom>
        </p:spPr>
        <p:txBody>
          <a:bodyPr wrap="square">
            <a:spAutoFit/>
          </a:bodyPr>
          <a:lstStyle/>
          <a:p>
            <a:pPr marL="342900" indent="-342900">
              <a:buFont typeface="Arial" panose="020B0604020202020204" pitchFamily="34" charset="0"/>
              <a:buChar char="•"/>
            </a:pPr>
            <a:r>
              <a:rPr lang="de-DE" sz="2000" dirty="0" smtClean="0">
                <a:solidFill>
                  <a:schemeClr val="bg1"/>
                </a:solidFill>
              </a:rPr>
              <a:t>Jetzt könnt ihr vor jeder Periode entscheiden, ob ihr euch arbeitssuchend meldet oder nicht. Die angebotenen Jobs könnt ihr jedoch nur annehmen, wenn ihr arbeitssuchend gemeldet seid. </a:t>
            </a:r>
          </a:p>
          <a:p>
            <a:pPr marL="342900" indent="-342900">
              <a:buFont typeface="Arial" panose="020B0604020202020204" pitchFamily="34" charset="0"/>
              <a:buChar char="•"/>
            </a:pPr>
            <a:endParaRPr lang="de-DE" sz="2000" dirty="0">
              <a:solidFill>
                <a:schemeClr val="bg1"/>
              </a:solidFill>
            </a:endParaRPr>
          </a:p>
          <a:p>
            <a:pPr marL="342900" indent="-342900">
              <a:buFont typeface="Arial" panose="020B0604020202020204" pitchFamily="34" charset="0"/>
              <a:buChar char="•"/>
            </a:pPr>
            <a:r>
              <a:rPr lang="de-DE" sz="2000" dirty="0" smtClean="0">
                <a:solidFill>
                  <a:schemeClr val="bg1"/>
                </a:solidFill>
              </a:rPr>
              <a:t>Habt ihr euch arbeitssuchend gemeldet, so habt ihr in dieser Runde 100 € Kosten für Bewerbungen, Fahrten etc. </a:t>
            </a:r>
          </a:p>
          <a:p>
            <a:pPr marL="342900" indent="-342900">
              <a:buFont typeface="Arial" panose="020B0604020202020204" pitchFamily="34" charset="0"/>
              <a:buChar char="•"/>
            </a:pPr>
            <a:endParaRPr lang="de-DE" sz="2000" dirty="0">
              <a:solidFill>
                <a:schemeClr val="bg1"/>
              </a:solidFill>
            </a:endParaRPr>
          </a:p>
          <a:p>
            <a:pPr marL="342900" indent="-342900">
              <a:buFont typeface="Arial" panose="020B0604020202020204" pitchFamily="34" charset="0"/>
              <a:buChar char="•"/>
            </a:pPr>
            <a:r>
              <a:rPr lang="de-DE" sz="2000" dirty="0" smtClean="0">
                <a:solidFill>
                  <a:schemeClr val="bg1"/>
                </a:solidFill>
              </a:rPr>
              <a:t>Sobald ihr ein Jobangebot annehmt, erhaltet ihr - wie in Runde 1 - ein Gehalt für alle folgenden Perioden. Suchkosten habt ihr dann nicht mehr. (Wechsel in die Zone der Beschäftigten)</a:t>
            </a:r>
            <a:endParaRPr lang="de-DE" sz="2000" dirty="0">
              <a:solidFill>
                <a:schemeClr val="bg1"/>
              </a:solidFill>
            </a:endParaRPr>
          </a:p>
          <a:p>
            <a:endParaRPr lang="de-DE"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a:xfrm>
            <a:off x="6701224" y="6330761"/>
            <a:ext cx="2133600" cy="365125"/>
          </a:xfrm>
        </p:spPr>
        <p:txBody>
          <a:bodyPr/>
          <a:lstStyle/>
          <a:p>
            <a:fld id="{CAD4A97C-D38B-4E87-AD4F-E8369B543530}" type="slidenum">
              <a:rPr lang="de-DE" altLang="de-DE" smtClean="0"/>
              <a:pPr/>
              <a:t>8</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2 – Beispiel</a:t>
            </a:r>
            <a:endParaRPr lang="de-DE" altLang="de-DE" sz="3600" b="1" dirty="0">
              <a:solidFill>
                <a:schemeClr val="bg1"/>
              </a:solidFill>
              <a:latin typeface="Myriad Pro Cond"/>
            </a:endParaRPr>
          </a:p>
        </p:txBody>
      </p:sp>
      <p:sp>
        <p:nvSpPr>
          <p:cNvPr id="3" name="Rechteck 2"/>
          <p:cNvSpPr/>
          <p:nvPr/>
        </p:nvSpPr>
        <p:spPr>
          <a:xfrm>
            <a:off x="899592" y="2856788"/>
            <a:ext cx="8007364" cy="3477875"/>
          </a:xfrm>
          <a:prstGeom prst="rect">
            <a:avLst/>
          </a:prstGeom>
        </p:spPr>
        <p:txBody>
          <a:bodyPr wrap="square">
            <a:spAutoFit/>
          </a:bodyPr>
          <a:lstStyle/>
          <a:p>
            <a:pPr marL="342900" indent="-342900">
              <a:buFont typeface="Arial" panose="020B0604020202020204" pitchFamily="34" charset="0"/>
              <a:buChar char="•"/>
            </a:pPr>
            <a:r>
              <a:rPr lang="de-DE" sz="2000" dirty="0" smtClean="0">
                <a:solidFill>
                  <a:schemeClr val="bg1"/>
                </a:solidFill>
              </a:rPr>
              <a:t>Emil meldet sich von Periode 1 bis 10 durchgängig arbeitssuchend.</a:t>
            </a:r>
          </a:p>
          <a:p>
            <a:endParaRPr lang="de-DE" sz="2000" dirty="0" smtClean="0">
              <a:solidFill>
                <a:schemeClr val="bg1"/>
              </a:solidFill>
            </a:endParaRPr>
          </a:p>
          <a:p>
            <a:pPr marL="342900" indent="-342900">
              <a:buFont typeface="Arial" panose="020B0604020202020204" pitchFamily="34" charset="0"/>
              <a:buChar char="•"/>
            </a:pPr>
            <a:r>
              <a:rPr lang="de-DE" sz="2000" dirty="0" smtClean="0">
                <a:solidFill>
                  <a:schemeClr val="bg1"/>
                </a:solidFill>
              </a:rPr>
              <a:t>Er nimmt in Periode 10 ein Jobangebot in Höhe von 500 € an.</a:t>
            </a:r>
          </a:p>
          <a:p>
            <a:pPr marL="342900" indent="-342900">
              <a:buFont typeface="Arial" panose="020B0604020202020204" pitchFamily="34" charset="0"/>
              <a:buChar char="•"/>
            </a:pPr>
            <a:endParaRPr lang="de-DE" sz="2000" dirty="0" smtClean="0">
              <a:solidFill>
                <a:schemeClr val="bg1"/>
              </a:solidFill>
            </a:endParaRPr>
          </a:p>
          <a:p>
            <a:pPr marL="342900" indent="-342900">
              <a:buFont typeface="Arial" panose="020B0604020202020204" pitchFamily="34" charset="0"/>
              <a:buChar char="•"/>
            </a:pPr>
            <a:r>
              <a:rPr lang="de-DE" sz="2000" dirty="0" smtClean="0">
                <a:solidFill>
                  <a:schemeClr val="bg1"/>
                </a:solidFill>
              </a:rPr>
              <a:t>Er muss für die Perioden 1 bis 10 jeweils 100 € Suchkosten bezahlen (= 1.000 €) </a:t>
            </a:r>
          </a:p>
          <a:p>
            <a:pPr marL="342900" indent="-342900">
              <a:buFont typeface="Arial" panose="020B0604020202020204" pitchFamily="34" charset="0"/>
              <a:buChar char="•"/>
            </a:pPr>
            <a:endParaRPr lang="de-DE" sz="2000" dirty="0" smtClean="0">
              <a:solidFill>
                <a:schemeClr val="bg1"/>
              </a:solidFill>
            </a:endParaRPr>
          </a:p>
          <a:p>
            <a:pPr marL="342900" indent="-342900">
              <a:buFont typeface="Arial" panose="020B0604020202020204" pitchFamily="34" charset="0"/>
              <a:buChar char="•"/>
            </a:pPr>
            <a:r>
              <a:rPr lang="de-DE" sz="2000" dirty="0" smtClean="0">
                <a:solidFill>
                  <a:schemeClr val="bg1"/>
                </a:solidFill>
              </a:rPr>
              <a:t>Von Periode 11 bis 20 erhält er sein Gehalt (10 x 500 € = 5.000 €).</a:t>
            </a:r>
          </a:p>
          <a:p>
            <a:r>
              <a:rPr lang="de-DE" sz="2000" dirty="0" smtClean="0">
                <a:solidFill>
                  <a:schemeClr val="bg1"/>
                </a:solidFill>
              </a:rPr>
              <a:t> </a:t>
            </a:r>
          </a:p>
          <a:p>
            <a:pPr marL="342900" indent="-342900">
              <a:buFont typeface="Arial" panose="020B0604020202020204" pitchFamily="34" charset="0"/>
              <a:buChar char="•"/>
            </a:pPr>
            <a:r>
              <a:rPr lang="de-DE" sz="2000" dirty="0" smtClean="0">
                <a:solidFill>
                  <a:schemeClr val="bg1"/>
                </a:solidFill>
              </a:rPr>
              <a:t>Insgesamt verdient er in der Runde 5.000 € - 1.000 € = 4.000 €. </a:t>
            </a:r>
            <a:endParaRPr lang="de-DE" sz="2000" dirty="0">
              <a:solidFill>
                <a:schemeClr val="bg1"/>
              </a:solidFill>
            </a:endParaRPr>
          </a:p>
        </p:txBody>
      </p:sp>
    </p:spTree>
    <p:extLst>
      <p:ext uri="{BB962C8B-B14F-4D97-AF65-F5344CB8AC3E}">
        <p14:creationId xmlns:p14="http://schemas.microsoft.com/office/powerpoint/2010/main" val="31464629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15043" y="8801"/>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9</a:t>
            </a:fld>
            <a:endParaRPr lang="de-DE" altLang="de-DE" dirty="0"/>
          </a:p>
        </p:txBody>
      </p:sp>
      <p:sp>
        <p:nvSpPr>
          <p:cNvPr id="8" name="Rechteck 5"/>
          <p:cNvSpPr>
            <a:spLocks noChangeArrowheads="1"/>
          </p:cNvSpPr>
          <p:nvPr/>
        </p:nvSpPr>
        <p:spPr bwMode="auto">
          <a:xfrm>
            <a:off x="2483768" y="1774557"/>
            <a:ext cx="6624637" cy="646331"/>
          </a:xfrm>
          <a:prstGeom prst="rect">
            <a:avLst/>
          </a:prstGeom>
          <a:noFill/>
          <a:ln w="9525">
            <a:noFill/>
            <a:miter lim="800000"/>
            <a:headEnd/>
            <a:tailEnd/>
          </a:ln>
        </p:spPr>
        <p:txBody>
          <a:bodyPr>
            <a:spAutoFit/>
          </a:bodyPr>
          <a:lstStyle/>
          <a:p>
            <a:r>
              <a:rPr lang="de-DE" altLang="de-DE" sz="3600" b="1" dirty="0" smtClean="0">
                <a:solidFill>
                  <a:schemeClr val="bg1"/>
                </a:solidFill>
                <a:latin typeface="Myriad Pro Cond"/>
              </a:rPr>
              <a:t>Runde 2 – Spiel </a:t>
            </a:r>
            <a:endParaRPr lang="de-DE" altLang="de-DE" sz="3600" b="1" dirty="0">
              <a:solidFill>
                <a:schemeClr val="bg1"/>
              </a:solidFill>
              <a:latin typeface="Myriad Pro Cond"/>
            </a:endParaRPr>
          </a:p>
        </p:txBody>
      </p:sp>
      <p:sp>
        <p:nvSpPr>
          <p:cNvPr id="6" name="Textfeld 4"/>
          <p:cNvSpPr txBox="1">
            <a:spLocks noChangeArrowheads="1"/>
          </p:cNvSpPr>
          <p:nvPr/>
        </p:nvSpPr>
        <p:spPr bwMode="auto">
          <a:xfrm>
            <a:off x="2483768" y="3545751"/>
            <a:ext cx="4536504" cy="707886"/>
          </a:xfrm>
          <a:prstGeom prst="rect">
            <a:avLst/>
          </a:prstGeom>
          <a:noFill/>
          <a:ln w="9525">
            <a:noFill/>
            <a:miter lim="800000"/>
            <a:headEnd/>
            <a:tailEnd/>
          </a:ln>
        </p:spPr>
        <p:txBody>
          <a:bodyPr wrap="square">
            <a:spAutoFit/>
          </a:bodyPr>
          <a:lstStyle/>
          <a:p>
            <a:pPr marL="0" lvl="1">
              <a:defRPr/>
            </a:pPr>
            <a:r>
              <a:rPr lang="de-DE" altLang="de-DE" sz="4000" dirty="0" smtClean="0">
                <a:solidFill>
                  <a:schemeClr val="accent4">
                    <a:lumMod val="75000"/>
                  </a:schemeClr>
                </a:solidFill>
                <a:latin typeface="Bauhaus 93" panose="04030905020B02020C02" pitchFamily="82" charset="0"/>
              </a:rPr>
              <a:t>Go für 20 Perioden</a:t>
            </a:r>
            <a:endParaRPr lang="de-DE" altLang="de-DE" sz="4000" dirty="0">
              <a:solidFill>
                <a:schemeClr val="accent4">
                  <a:lumMod val="75000"/>
                </a:schemeClr>
              </a:solidFill>
              <a:latin typeface="Bauhaus 93" panose="04030905020B02020C02" pitchFamily="82" charset="0"/>
            </a:endParaRPr>
          </a:p>
        </p:txBody>
      </p:sp>
    </p:spTree>
    <p:extLst>
      <p:ext uri="{BB962C8B-B14F-4D97-AF65-F5344CB8AC3E}">
        <p14:creationId xmlns:p14="http://schemas.microsoft.com/office/powerpoint/2010/main" val="2274151139"/>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ln>
          <a:noFill/>
        </a:ln>
      </a:spPr>
      <a:bodyPr rtlCol="0" anchor="ctr"/>
      <a:lstStyle>
        <a:defPPr algn="ctr">
          <a:defRPr dirty="0">
            <a:solidFill>
              <a:schemeClr val="bg1">
                <a:lumMod val="85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1228</Words>
  <Application>Microsoft Office PowerPoint</Application>
  <PresentationFormat>Bildschirmpräsentation (4:3)</PresentationFormat>
  <Paragraphs>176</Paragraphs>
  <Slides>23</Slides>
  <Notes>1</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23</vt:i4>
      </vt:variant>
    </vt:vector>
  </HeadingPairs>
  <TitlesOfParts>
    <vt:vector size="31" baseType="lpstr">
      <vt:lpstr>Arial</vt:lpstr>
      <vt:lpstr>Bauhaus 93</vt:lpstr>
      <vt:lpstr>Calibri</vt:lpstr>
      <vt:lpstr>Courier New</vt:lpstr>
      <vt:lpstr>Myriad Bold</vt:lpstr>
      <vt:lpstr>Myriad Pro Cond</vt:lpstr>
      <vt:lpstr>Wingdings</vt:lpstr>
      <vt:lpstr>Larissa-Design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dc:creator>
  <cp:lastModifiedBy>Gläser Sarah (ALWIS)</cp:lastModifiedBy>
  <cp:revision>573</cp:revision>
  <cp:lastPrinted>2019-02-27T13:37:59Z</cp:lastPrinted>
  <dcterms:created xsi:type="dcterms:W3CDTF">2013-09-03T08:59:52Z</dcterms:created>
  <dcterms:modified xsi:type="dcterms:W3CDTF">2019-12-17T07:37:36Z</dcterms:modified>
</cp:coreProperties>
</file>